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8" r:id="rId2"/>
    <p:sldId id="653" r:id="rId3"/>
    <p:sldId id="479" r:id="rId4"/>
    <p:sldId id="604" r:id="rId5"/>
    <p:sldId id="622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607" r:id="rId18"/>
    <p:sldId id="498" r:id="rId19"/>
    <p:sldId id="538" r:id="rId20"/>
    <p:sldId id="499" r:id="rId21"/>
    <p:sldId id="500" r:id="rId22"/>
    <p:sldId id="623" r:id="rId23"/>
    <p:sldId id="501" r:id="rId24"/>
    <p:sldId id="503" r:id="rId25"/>
    <p:sldId id="624" r:id="rId26"/>
    <p:sldId id="541" r:id="rId27"/>
    <p:sldId id="608" r:id="rId28"/>
    <p:sldId id="504" r:id="rId29"/>
    <p:sldId id="505" r:id="rId30"/>
    <p:sldId id="507" r:id="rId31"/>
    <p:sldId id="542" r:id="rId32"/>
    <p:sldId id="508" r:id="rId33"/>
    <p:sldId id="609" r:id="rId34"/>
    <p:sldId id="5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653"/>
            <p14:sldId id="479"/>
            <p14:sldId id="604"/>
            <p14:sldId id="622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607"/>
            <p14:sldId id="498"/>
            <p14:sldId id="538"/>
            <p14:sldId id="499"/>
            <p14:sldId id="500"/>
            <p14:sldId id="623"/>
            <p14:sldId id="501"/>
            <p14:sldId id="503"/>
            <p14:sldId id="624"/>
            <p14:sldId id="541"/>
            <p14:sldId id="608"/>
            <p14:sldId id="504"/>
            <p14:sldId id="505"/>
            <p14:sldId id="507"/>
            <p14:sldId id="542"/>
            <p14:sldId id="508"/>
            <p14:sldId id="609"/>
            <p14:sldId id="5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4386" autoAdjust="0"/>
  </p:normalViewPr>
  <p:slideViewPr>
    <p:cSldViewPr snapToGrid="0">
      <p:cViewPr varScale="1">
        <p:scale>
          <a:sx n="65" d="100"/>
          <a:sy n="65" d="100"/>
        </p:scale>
        <p:origin x="-6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581F3-0A65-4F77-99B0-883D3EAF5D87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A49DDE1C-0B95-4399-9E8B-4E9EA037CAC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pPr rtl="1"/>
          <a:r>
            <a:rPr lang="fa-IR" sz="3600" b="1" dirty="0" smtClean="0">
              <a:solidFill>
                <a:schemeClr val="tx1"/>
              </a:solidFill>
              <a:cs typeface="B Zar" panose="00000400000000000000" pitchFamily="2" charset="-78"/>
            </a:rPr>
            <a:t>مقیاس های </a:t>
          </a:r>
          <a:r>
            <a:rPr lang="en-US" sz="3600" b="1" dirty="0" smtClean="0">
              <a:solidFill>
                <a:schemeClr val="tx1"/>
              </a:solidFill>
              <a:cs typeface="+mj-cs"/>
            </a:rPr>
            <a:t>MMPI</a:t>
          </a:r>
          <a:endParaRPr lang="fa-IR" sz="3600" b="1" dirty="0">
            <a:solidFill>
              <a:schemeClr val="tx1"/>
            </a:solidFill>
            <a:cs typeface="+mj-cs"/>
          </a:endParaRPr>
        </a:p>
      </dgm:t>
    </dgm:pt>
    <dgm:pt modelId="{81D7C5F3-663E-41B3-A005-5D1B9D2CE5E0}" type="parTrans" cxnId="{3935D062-5C67-4641-8C18-11499A1B9C20}">
      <dgm:prSet/>
      <dgm:spPr/>
      <dgm:t>
        <a:bodyPr/>
        <a:lstStyle/>
        <a:p>
          <a:pPr rtl="1"/>
          <a:endParaRPr lang="fa-IR"/>
        </a:p>
      </dgm:t>
    </dgm:pt>
    <dgm:pt modelId="{1797C2FD-5A9E-46AC-990F-C68AB604CCB6}" type="sibTrans" cxnId="{3935D062-5C67-4641-8C18-11499A1B9C20}">
      <dgm:prSet/>
      <dgm:spPr/>
      <dgm:t>
        <a:bodyPr/>
        <a:lstStyle/>
        <a:p>
          <a:pPr rtl="1"/>
          <a:endParaRPr lang="fa-IR"/>
        </a:p>
      </dgm:t>
    </dgm:pt>
    <dgm:pt modelId="{EDC19393-6228-4A23-B7D6-8E98977F2EA8}">
      <dgm:prSet phldrT="[Text]" custT="1"/>
      <dgm:spPr/>
      <dgm:t>
        <a:bodyPr/>
        <a:lstStyle/>
        <a:p>
          <a:pPr rtl="1"/>
          <a:r>
            <a:rPr lang="fa-IR" sz="3600" b="1" dirty="0" smtClean="0">
              <a:solidFill>
                <a:schemeClr val="tx1"/>
              </a:solidFill>
              <a:cs typeface="B Zar" panose="00000400000000000000" pitchFamily="2" charset="-78"/>
            </a:rPr>
            <a:t>مقیاس های روائی</a:t>
          </a:r>
          <a:endParaRPr lang="fa-IR" sz="3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BADE5CD-AE26-47AA-8A33-101EA6A3FAFF}" type="parTrans" cxnId="{524EC630-376E-46EF-859B-DED0D21FB129}">
      <dgm:prSet/>
      <dgm:spPr/>
      <dgm:t>
        <a:bodyPr/>
        <a:lstStyle/>
        <a:p>
          <a:pPr rtl="1"/>
          <a:endParaRPr lang="fa-IR"/>
        </a:p>
      </dgm:t>
    </dgm:pt>
    <dgm:pt modelId="{A9725422-71B4-432F-81BA-A16BB9DD5E0B}" type="sibTrans" cxnId="{524EC630-376E-46EF-859B-DED0D21FB129}">
      <dgm:prSet/>
      <dgm:spPr/>
      <dgm:t>
        <a:bodyPr/>
        <a:lstStyle/>
        <a:p>
          <a:pPr rtl="1"/>
          <a:endParaRPr lang="fa-IR"/>
        </a:p>
      </dgm:t>
    </dgm:pt>
    <dgm:pt modelId="{06F64483-D78B-41D4-9540-452344CC6A68}">
      <dgm:prSet phldrT="[Text]" custT="1"/>
      <dgm:spPr/>
      <dgm:t>
        <a:bodyPr/>
        <a:lstStyle/>
        <a:p>
          <a:pPr rtl="1"/>
          <a:r>
            <a:rPr lang="fa-IR" sz="3600" b="1" dirty="0" smtClean="0">
              <a:solidFill>
                <a:schemeClr val="tx1"/>
              </a:solidFill>
              <a:cs typeface="B Zar" panose="00000400000000000000" pitchFamily="2" charset="-78"/>
            </a:rPr>
            <a:t>مقیاس های بالینی</a:t>
          </a:r>
          <a:endParaRPr lang="fa-IR" sz="3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59E1B259-C4E9-435B-84E7-7D4D14D84E25}" type="parTrans" cxnId="{0727FC9B-EF45-40B0-94D1-D38EF3F6460B}">
      <dgm:prSet/>
      <dgm:spPr/>
      <dgm:t>
        <a:bodyPr/>
        <a:lstStyle/>
        <a:p>
          <a:pPr rtl="1"/>
          <a:endParaRPr lang="fa-IR"/>
        </a:p>
      </dgm:t>
    </dgm:pt>
    <dgm:pt modelId="{B2D89033-4ABE-4C3D-ADCA-8648C476D804}" type="sibTrans" cxnId="{0727FC9B-EF45-40B0-94D1-D38EF3F6460B}">
      <dgm:prSet/>
      <dgm:spPr/>
      <dgm:t>
        <a:bodyPr/>
        <a:lstStyle/>
        <a:p>
          <a:pPr rtl="1"/>
          <a:endParaRPr lang="fa-IR"/>
        </a:p>
      </dgm:t>
    </dgm:pt>
    <dgm:pt modelId="{CF9F208B-AF71-443B-B428-86C4145066A4}" type="pres">
      <dgm:prSet presAssocID="{066581F3-0A65-4F77-99B0-883D3EAF5D8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729FBBC-DFF7-4980-BE0C-2632C70A7B8A}" type="pres">
      <dgm:prSet presAssocID="{A49DDE1C-0B95-4399-9E8B-4E9EA037CAC2}" presName="root1" presStyleCnt="0"/>
      <dgm:spPr/>
    </dgm:pt>
    <dgm:pt modelId="{B530EA0A-D5F0-4424-B459-A3C7BBE8D9B0}" type="pres">
      <dgm:prSet presAssocID="{A49DDE1C-0B95-4399-9E8B-4E9EA037CAC2}" presName="LevelOneTextNode" presStyleLbl="node0" presStyleIdx="0" presStyleCnt="1" custScaleY="616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79AB44-9999-4A22-80EF-FEFAB83111E6}" type="pres">
      <dgm:prSet presAssocID="{A49DDE1C-0B95-4399-9E8B-4E9EA037CAC2}" presName="level2hierChild" presStyleCnt="0"/>
      <dgm:spPr/>
    </dgm:pt>
    <dgm:pt modelId="{8BFAAB7A-7F68-4676-8E1A-183473CCE03E}" type="pres">
      <dgm:prSet presAssocID="{1BADE5CD-AE26-47AA-8A33-101EA6A3FAFF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EF91C30-71D3-42D3-8844-8DEC00E475E9}" type="pres">
      <dgm:prSet presAssocID="{1BADE5CD-AE26-47AA-8A33-101EA6A3FAFF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209B92D-28D4-430E-AD14-8EDE0C882355}" type="pres">
      <dgm:prSet presAssocID="{EDC19393-6228-4A23-B7D6-8E98977F2EA8}" presName="root2" presStyleCnt="0"/>
      <dgm:spPr/>
    </dgm:pt>
    <dgm:pt modelId="{06DEEFD0-B47A-45CA-86C3-31BEDB3AC0DE}" type="pres">
      <dgm:prSet presAssocID="{EDC19393-6228-4A23-B7D6-8E98977F2EA8}" presName="LevelTwoTextNode" presStyleLbl="node2" presStyleIdx="0" presStyleCnt="2" custScaleY="584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E34673-E5EF-45BE-AC85-60CB450C9400}" type="pres">
      <dgm:prSet presAssocID="{EDC19393-6228-4A23-B7D6-8E98977F2EA8}" presName="level3hierChild" presStyleCnt="0"/>
      <dgm:spPr/>
    </dgm:pt>
    <dgm:pt modelId="{6886AE18-0039-4070-B748-78BA8FEEB301}" type="pres">
      <dgm:prSet presAssocID="{59E1B259-C4E9-435B-84E7-7D4D14D84E25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481F91E-668C-4238-9701-849597221326}" type="pres">
      <dgm:prSet presAssocID="{59E1B259-C4E9-435B-84E7-7D4D14D84E25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A633E1B-6B03-439C-8247-2C2401B2EE58}" type="pres">
      <dgm:prSet presAssocID="{06F64483-D78B-41D4-9540-452344CC6A68}" presName="root2" presStyleCnt="0"/>
      <dgm:spPr/>
    </dgm:pt>
    <dgm:pt modelId="{40E456AB-FD5C-4D8D-95BF-954B930AE674}" type="pres">
      <dgm:prSet presAssocID="{06F64483-D78B-41D4-9540-452344CC6A68}" presName="LevelTwoTextNode" presStyleLbl="node2" presStyleIdx="1" presStyleCnt="2" custScaleY="62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A76DE0-5972-451F-A030-FAA4972AC7F2}" type="pres">
      <dgm:prSet presAssocID="{06F64483-D78B-41D4-9540-452344CC6A68}" presName="level3hierChild" presStyleCnt="0"/>
      <dgm:spPr/>
    </dgm:pt>
  </dgm:ptLst>
  <dgm:cxnLst>
    <dgm:cxn modelId="{3AF6A4F0-8118-422F-BF5E-B748CE8265F0}" type="presOf" srcId="{A49DDE1C-0B95-4399-9E8B-4E9EA037CAC2}" destId="{B530EA0A-D5F0-4424-B459-A3C7BBE8D9B0}" srcOrd="0" destOrd="0" presId="urn:microsoft.com/office/officeart/2005/8/layout/hierarchy2"/>
    <dgm:cxn modelId="{5A141481-53ED-4EE8-A00D-B5FD77659EC9}" type="presOf" srcId="{59E1B259-C4E9-435B-84E7-7D4D14D84E25}" destId="{6886AE18-0039-4070-B748-78BA8FEEB301}" srcOrd="0" destOrd="0" presId="urn:microsoft.com/office/officeart/2005/8/layout/hierarchy2"/>
    <dgm:cxn modelId="{0727FC9B-EF45-40B0-94D1-D38EF3F6460B}" srcId="{A49DDE1C-0B95-4399-9E8B-4E9EA037CAC2}" destId="{06F64483-D78B-41D4-9540-452344CC6A68}" srcOrd="1" destOrd="0" parTransId="{59E1B259-C4E9-435B-84E7-7D4D14D84E25}" sibTransId="{B2D89033-4ABE-4C3D-ADCA-8648C476D804}"/>
    <dgm:cxn modelId="{8AE56BCC-0037-4DF3-A6C1-B8201BC54CFC}" type="presOf" srcId="{06F64483-D78B-41D4-9540-452344CC6A68}" destId="{40E456AB-FD5C-4D8D-95BF-954B930AE674}" srcOrd="0" destOrd="0" presId="urn:microsoft.com/office/officeart/2005/8/layout/hierarchy2"/>
    <dgm:cxn modelId="{274DDA47-0FBE-47FB-8255-62EED845F37E}" type="presOf" srcId="{1BADE5CD-AE26-47AA-8A33-101EA6A3FAFF}" destId="{8BFAAB7A-7F68-4676-8E1A-183473CCE03E}" srcOrd="0" destOrd="0" presId="urn:microsoft.com/office/officeart/2005/8/layout/hierarchy2"/>
    <dgm:cxn modelId="{4198D895-CB0B-427D-9609-CB4CBD1CDA4B}" type="presOf" srcId="{EDC19393-6228-4A23-B7D6-8E98977F2EA8}" destId="{06DEEFD0-B47A-45CA-86C3-31BEDB3AC0DE}" srcOrd="0" destOrd="0" presId="urn:microsoft.com/office/officeart/2005/8/layout/hierarchy2"/>
    <dgm:cxn modelId="{632227CB-A183-4B67-96D2-A50341274C5B}" type="presOf" srcId="{59E1B259-C4E9-435B-84E7-7D4D14D84E25}" destId="{A481F91E-668C-4238-9701-849597221326}" srcOrd="1" destOrd="0" presId="urn:microsoft.com/office/officeart/2005/8/layout/hierarchy2"/>
    <dgm:cxn modelId="{54AD6154-09B5-40AC-B720-EEB0ACA955B4}" type="presOf" srcId="{1BADE5CD-AE26-47AA-8A33-101EA6A3FAFF}" destId="{AEF91C30-71D3-42D3-8844-8DEC00E475E9}" srcOrd="1" destOrd="0" presId="urn:microsoft.com/office/officeart/2005/8/layout/hierarchy2"/>
    <dgm:cxn modelId="{524EC630-376E-46EF-859B-DED0D21FB129}" srcId="{A49DDE1C-0B95-4399-9E8B-4E9EA037CAC2}" destId="{EDC19393-6228-4A23-B7D6-8E98977F2EA8}" srcOrd="0" destOrd="0" parTransId="{1BADE5CD-AE26-47AA-8A33-101EA6A3FAFF}" sibTransId="{A9725422-71B4-432F-81BA-A16BB9DD5E0B}"/>
    <dgm:cxn modelId="{3935D062-5C67-4641-8C18-11499A1B9C20}" srcId="{066581F3-0A65-4F77-99B0-883D3EAF5D87}" destId="{A49DDE1C-0B95-4399-9E8B-4E9EA037CAC2}" srcOrd="0" destOrd="0" parTransId="{81D7C5F3-663E-41B3-A005-5D1B9D2CE5E0}" sibTransId="{1797C2FD-5A9E-46AC-990F-C68AB604CCB6}"/>
    <dgm:cxn modelId="{FDFB0905-197F-4D22-AB70-38807AB92F42}" type="presOf" srcId="{066581F3-0A65-4F77-99B0-883D3EAF5D87}" destId="{CF9F208B-AF71-443B-B428-86C4145066A4}" srcOrd="0" destOrd="0" presId="urn:microsoft.com/office/officeart/2005/8/layout/hierarchy2"/>
    <dgm:cxn modelId="{6EE6B51C-A798-45F9-A5DF-369C9755D633}" type="presParOf" srcId="{CF9F208B-AF71-443B-B428-86C4145066A4}" destId="{B729FBBC-DFF7-4980-BE0C-2632C70A7B8A}" srcOrd="0" destOrd="0" presId="urn:microsoft.com/office/officeart/2005/8/layout/hierarchy2"/>
    <dgm:cxn modelId="{6A20627A-AEEB-424D-84BE-F3CEA9C7B3F0}" type="presParOf" srcId="{B729FBBC-DFF7-4980-BE0C-2632C70A7B8A}" destId="{B530EA0A-D5F0-4424-B459-A3C7BBE8D9B0}" srcOrd="0" destOrd="0" presId="urn:microsoft.com/office/officeart/2005/8/layout/hierarchy2"/>
    <dgm:cxn modelId="{56ECEA4C-25C2-49C1-90C4-5A2A85F3FB4F}" type="presParOf" srcId="{B729FBBC-DFF7-4980-BE0C-2632C70A7B8A}" destId="{CB79AB44-9999-4A22-80EF-FEFAB83111E6}" srcOrd="1" destOrd="0" presId="urn:microsoft.com/office/officeart/2005/8/layout/hierarchy2"/>
    <dgm:cxn modelId="{DAD48FBF-39A3-4A50-8F78-C680014C041A}" type="presParOf" srcId="{CB79AB44-9999-4A22-80EF-FEFAB83111E6}" destId="{8BFAAB7A-7F68-4676-8E1A-183473CCE03E}" srcOrd="0" destOrd="0" presId="urn:microsoft.com/office/officeart/2005/8/layout/hierarchy2"/>
    <dgm:cxn modelId="{1EFFE0F5-68FF-4032-800D-5AA05D28EC4F}" type="presParOf" srcId="{8BFAAB7A-7F68-4676-8E1A-183473CCE03E}" destId="{AEF91C30-71D3-42D3-8844-8DEC00E475E9}" srcOrd="0" destOrd="0" presId="urn:microsoft.com/office/officeart/2005/8/layout/hierarchy2"/>
    <dgm:cxn modelId="{B7BAF99A-2576-4144-B346-A62FB522549D}" type="presParOf" srcId="{CB79AB44-9999-4A22-80EF-FEFAB83111E6}" destId="{7209B92D-28D4-430E-AD14-8EDE0C882355}" srcOrd="1" destOrd="0" presId="urn:microsoft.com/office/officeart/2005/8/layout/hierarchy2"/>
    <dgm:cxn modelId="{D6AD0621-527B-41EA-8E47-2CCE22AEC1E6}" type="presParOf" srcId="{7209B92D-28D4-430E-AD14-8EDE0C882355}" destId="{06DEEFD0-B47A-45CA-86C3-31BEDB3AC0DE}" srcOrd="0" destOrd="0" presId="urn:microsoft.com/office/officeart/2005/8/layout/hierarchy2"/>
    <dgm:cxn modelId="{C7E6F39C-7FFD-4D56-BA8F-69DA49519C74}" type="presParOf" srcId="{7209B92D-28D4-430E-AD14-8EDE0C882355}" destId="{66E34673-E5EF-45BE-AC85-60CB450C9400}" srcOrd="1" destOrd="0" presId="urn:microsoft.com/office/officeart/2005/8/layout/hierarchy2"/>
    <dgm:cxn modelId="{62202B94-DBE1-4BA6-9EFA-15DCAD897C40}" type="presParOf" srcId="{CB79AB44-9999-4A22-80EF-FEFAB83111E6}" destId="{6886AE18-0039-4070-B748-78BA8FEEB301}" srcOrd="2" destOrd="0" presId="urn:microsoft.com/office/officeart/2005/8/layout/hierarchy2"/>
    <dgm:cxn modelId="{6AC7ED64-2091-44BD-BBC2-DE92A63DBE99}" type="presParOf" srcId="{6886AE18-0039-4070-B748-78BA8FEEB301}" destId="{A481F91E-668C-4238-9701-849597221326}" srcOrd="0" destOrd="0" presId="urn:microsoft.com/office/officeart/2005/8/layout/hierarchy2"/>
    <dgm:cxn modelId="{FA6E0401-5991-4AB1-AAEC-8984C6CD2D60}" type="presParOf" srcId="{CB79AB44-9999-4A22-80EF-FEFAB83111E6}" destId="{AA633E1B-6B03-439C-8247-2C2401B2EE58}" srcOrd="3" destOrd="0" presId="urn:microsoft.com/office/officeart/2005/8/layout/hierarchy2"/>
    <dgm:cxn modelId="{4C9B646D-7D67-4A4D-B183-865EC7342C4A}" type="presParOf" srcId="{AA633E1B-6B03-439C-8247-2C2401B2EE58}" destId="{40E456AB-FD5C-4D8D-95BF-954B930AE674}" srcOrd="0" destOrd="0" presId="urn:microsoft.com/office/officeart/2005/8/layout/hierarchy2"/>
    <dgm:cxn modelId="{3B04EB62-D9E6-4529-A263-C9367C127FA2}" type="presParOf" srcId="{AA633E1B-6B03-439C-8247-2C2401B2EE58}" destId="{9DA76DE0-5972-451F-A030-FAA4972AC7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2D4B6-E0D7-4D1C-85A1-B3CC06ECE3C3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fa-IR"/>
        </a:p>
      </dgm:t>
    </dgm:pt>
    <dgm:pt modelId="{98F0D69F-B5C3-46EB-A526-DF5BB7276852}">
      <dgm:prSet phldrT="[Text]" custT="1"/>
      <dgm:spPr>
        <a:ln w="28575"/>
      </dgm:spPr>
      <dgm:t>
        <a:bodyPr/>
        <a:lstStyle/>
        <a:p>
          <a:pPr rtl="1"/>
          <a:r>
            <a:rPr lang="fa-IR" sz="3600" b="1" dirty="0" smtClean="0">
              <a:solidFill>
                <a:schemeClr val="tx1"/>
              </a:solidFill>
              <a:cs typeface="B Zar" panose="00000400000000000000" pitchFamily="2" charset="-78"/>
            </a:rPr>
            <a:t>مقیاس روائی</a:t>
          </a:r>
          <a:endParaRPr lang="fa-IR" sz="3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7FFA447F-A50D-4F14-AA27-4147E9F7E93C}" type="parTrans" cxnId="{A7EEA572-A31A-416F-A914-808EEC93589F}">
      <dgm:prSet/>
      <dgm:spPr/>
      <dgm:t>
        <a:bodyPr/>
        <a:lstStyle/>
        <a:p>
          <a:pPr rtl="1"/>
          <a:endParaRPr lang="fa-IR"/>
        </a:p>
      </dgm:t>
    </dgm:pt>
    <dgm:pt modelId="{D04BDED9-8589-490E-8E15-6EE52FF34ED9}" type="sibTrans" cxnId="{A7EEA572-A31A-416F-A914-808EEC93589F}">
      <dgm:prSet/>
      <dgm:spPr/>
      <dgm:t>
        <a:bodyPr/>
        <a:lstStyle/>
        <a:p>
          <a:pPr rtl="1"/>
          <a:endParaRPr lang="fa-IR"/>
        </a:p>
      </dgm:t>
    </dgm:pt>
    <dgm:pt modelId="{1B4F742E-F63D-417F-8A3A-5E753AC8CA3C}">
      <dgm:prSet phldrT="[Text]" custT="1"/>
      <dgm:spPr>
        <a:ln w="12700"/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مقیاس دفاعی </a:t>
          </a:r>
          <a:r>
            <a:rPr lang="en-US" sz="2000" b="1" dirty="0" smtClean="0">
              <a:solidFill>
                <a:schemeClr val="tx1"/>
              </a:solidFill>
              <a:cs typeface="B Zar" panose="00000400000000000000" pitchFamily="2" charset="-78"/>
            </a:rPr>
            <a:t>(K)</a:t>
          </a:r>
        </a:p>
        <a:p>
          <a:pPr rtl="1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16 عبارت</a:t>
          </a:r>
          <a:endParaRPr lang="fa-IR" sz="20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D6456273-6919-4C44-8A01-BB068BA39A70}" type="parTrans" cxnId="{90D059DF-9D68-4CF4-A10F-17E905B46B12}">
      <dgm:prSet/>
      <dgm:spPr/>
      <dgm:t>
        <a:bodyPr/>
        <a:lstStyle/>
        <a:p>
          <a:pPr rtl="1"/>
          <a:endParaRPr lang="fa-IR"/>
        </a:p>
      </dgm:t>
    </dgm:pt>
    <dgm:pt modelId="{FD67CBC8-43C0-4A93-B060-3FD0610ADB06}" type="sibTrans" cxnId="{90D059DF-9D68-4CF4-A10F-17E905B46B12}">
      <dgm:prSet/>
      <dgm:spPr/>
      <dgm:t>
        <a:bodyPr/>
        <a:lstStyle/>
        <a:p>
          <a:pPr rtl="1"/>
          <a:endParaRPr lang="fa-IR"/>
        </a:p>
      </dgm:t>
    </dgm:pt>
    <dgm:pt modelId="{0A362D1F-E7A8-45F1-A759-1967CE608173}">
      <dgm:prSet phldrT="[Text]" custT="1"/>
      <dgm:spPr>
        <a:ln w="12700"/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مقیاس آشفتگی روانی </a:t>
          </a:r>
          <a:r>
            <a:rPr lang="en-US" sz="2000" b="1" dirty="0" smtClean="0">
              <a:solidFill>
                <a:schemeClr val="tx1"/>
              </a:solidFill>
              <a:cs typeface="B Zar" panose="00000400000000000000" pitchFamily="2" charset="-78"/>
            </a:rPr>
            <a:t>(F)</a:t>
          </a:r>
        </a:p>
        <a:p>
          <a:pPr rtl="1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15 عبارت</a:t>
          </a:r>
          <a:endParaRPr lang="fa-IR" sz="20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131E4A16-E2D3-46F3-870F-825201181412}" type="parTrans" cxnId="{79E6EBB8-C053-4F5E-9A07-1C037D89DF55}">
      <dgm:prSet/>
      <dgm:spPr/>
      <dgm:t>
        <a:bodyPr/>
        <a:lstStyle/>
        <a:p>
          <a:pPr rtl="1"/>
          <a:endParaRPr lang="fa-IR"/>
        </a:p>
      </dgm:t>
    </dgm:pt>
    <dgm:pt modelId="{E9877567-1C40-48F6-9948-D1A963C3A4BD}" type="sibTrans" cxnId="{79E6EBB8-C053-4F5E-9A07-1C037D89DF55}">
      <dgm:prSet/>
      <dgm:spPr/>
      <dgm:t>
        <a:bodyPr/>
        <a:lstStyle/>
        <a:p>
          <a:pPr rtl="1"/>
          <a:endParaRPr lang="fa-IR"/>
        </a:p>
      </dgm:t>
    </dgm:pt>
    <dgm:pt modelId="{B1AB7658-EEDA-4C79-AAA3-5FFB5AEF6277}">
      <dgm:prSet phldrT="[Text]" custT="1"/>
      <dgm:spPr>
        <a:ln w="19050"/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مقیاس دروغ سنج </a:t>
          </a:r>
          <a:r>
            <a:rPr lang="en-US" sz="2000" b="1" dirty="0" smtClean="0">
              <a:solidFill>
                <a:schemeClr val="tx1"/>
              </a:solidFill>
              <a:cs typeface="B Zar" panose="00000400000000000000" pitchFamily="2" charset="-78"/>
            </a:rPr>
            <a:t>(L)</a:t>
          </a:r>
        </a:p>
        <a:p>
          <a:pPr rtl="1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5 عبارت</a:t>
          </a:r>
          <a:endParaRPr lang="fa-IR" sz="20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2E275E01-4EE3-49CC-85EA-F463E9517A6E}" type="parTrans" cxnId="{A0A4FD0C-C6CB-4F12-9AFA-E90449D56035}">
      <dgm:prSet/>
      <dgm:spPr/>
      <dgm:t>
        <a:bodyPr/>
        <a:lstStyle/>
        <a:p>
          <a:pPr rtl="1"/>
          <a:endParaRPr lang="fa-IR"/>
        </a:p>
      </dgm:t>
    </dgm:pt>
    <dgm:pt modelId="{2F1C989D-13D6-4D98-B699-4DD86E09BF80}" type="sibTrans" cxnId="{A0A4FD0C-C6CB-4F12-9AFA-E90449D56035}">
      <dgm:prSet/>
      <dgm:spPr/>
      <dgm:t>
        <a:bodyPr/>
        <a:lstStyle/>
        <a:p>
          <a:pPr rtl="1"/>
          <a:endParaRPr lang="fa-IR"/>
        </a:p>
      </dgm:t>
    </dgm:pt>
    <dgm:pt modelId="{37791224-65FA-43B0-8234-E8B281548000}" type="pres">
      <dgm:prSet presAssocID="{A0E2D4B6-E0D7-4D1C-85A1-B3CC06ECE3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612F011-B530-4D11-AF7C-62D194AB77A2}" type="pres">
      <dgm:prSet presAssocID="{98F0D69F-B5C3-46EB-A526-DF5BB7276852}" presName="hierRoot1" presStyleCnt="0">
        <dgm:presLayoutVars>
          <dgm:hierBranch val="init"/>
        </dgm:presLayoutVars>
      </dgm:prSet>
      <dgm:spPr/>
    </dgm:pt>
    <dgm:pt modelId="{5B6F3C09-0917-4494-B011-077852840B5B}" type="pres">
      <dgm:prSet presAssocID="{98F0D69F-B5C3-46EB-A526-DF5BB7276852}" presName="rootComposite1" presStyleCnt="0"/>
      <dgm:spPr/>
    </dgm:pt>
    <dgm:pt modelId="{A44A2F91-E98A-4373-B501-3A028E90DB36}" type="pres">
      <dgm:prSet presAssocID="{98F0D69F-B5C3-46EB-A526-DF5BB7276852}" presName="rootText1" presStyleLbl="node0" presStyleIdx="0" presStyleCnt="1" custScaleX="1439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35AFEAF-60C7-42E8-A416-0D494FD805C2}" type="pres">
      <dgm:prSet presAssocID="{98F0D69F-B5C3-46EB-A526-DF5BB7276852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E7A3415E-E384-44E8-A3D8-62FD9D06298A}" type="pres">
      <dgm:prSet presAssocID="{98F0D69F-B5C3-46EB-A526-DF5BB7276852}" presName="hierChild2" presStyleCnt="0"/>
      <dgm:spPr/>
    </dgm:pt>
    <dgm:pt modelId="{BDDD895F-7DCC-4B56-BD0E-E4207B684E15}" type="pres">
      <dgm:prSet presAssocID="{D6456273-6919-4C44-8A01-BB068BA39A70}" presName="Name37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CF45446-FC10-46F5-B34F-A1BCF7361534}" type="pres">
      <dgm:prSet presAssocID="{1B4F742E-F63D-417F-8A3A-5E753AC8CA3C}" presName="hierRoot2" presStyleCnt="0">
        <dgm:presLayoutVars>
          <dgm:hierBranch val="init"/>
        </dgm:presLayoutVars>
      </dgm:prSet>
      <dgm:spPr/>
    </dgm:pt>
    <dgm:pt modelId="{39652598-23BF-42B2-A64E-5A579E527C52}" type="pres">
      <dgm:prSet presAssocID="{1B4F742E-F63D-417F-8A3A-5E753AC8CA3C}" presName="rootComposite" presStyleCnt="0"/>
      <dgm:spPr/>
    </dgm:pt>
    <dgm:pt modelId="{020D2EA0-16A7-4EA1-A3E0-D91B0360BF58}" type="pres">
      <dgm:prSet presAssocID="{1B4F742E-F63D-417F-8A3A-5E753AC8CA3C}" presName="rootText" presStyleLbl="node2" presStyleIdx="0" presStyleCnt="3" custScaleY="710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728F28A-C3B3-4966-8389-782F7FAB79DB}" type="pres">
      <dgm:prSet presAssocID="{1B4F742E-F63D-417F-8A3A-5E753AC8CA3C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AF3A585E-7426-41A7-A1FC-81F3E00078B3}" type="pres">
      <dgm:prSet presAssocID="{1B4F742E-F63D-417F-8A3A-5E753AC8CA3C}" presName="hierChild4" presStyleCnt="0"/>
      <dgm:spPr/>
    </dgm:pt>
    <dgm:pt modelId="{1165051C-50D8-4E40-89FB-F6E374AA746D}" type="pres">
      <dgm:prSet presAssocID="{1B4F742E-F63D-417F-8A3A-5E753AC8CA3C}" presName="hierChild5" presStyleCnt="0"/>
      <dgm:spPr/>
    </dgm:pt>
    <dgm:pt modelId="{A91FF885-8408-401A-862A-1D515516E4D4}" type="pres">
      <dgm:prSet presAssocID="{131E4A16-E2D3-46F3-870F-825201181412}" presName="Name37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4E00DA8-7E3F-41D8-93E4-F63AF84F696E}" type="pres">
      <dgm:prSet presAssocID="{0A362D1F-E7A8-45F1-A759-1967CE608173}" presName="hierRoot2" presStyleCnt="0">
        <dgm:presLayoutVars>
          <dgm:hierBranch val="init"/>
        </dgm:presLayoutVars>
      </dgm:prSet>
      <dgm:spPr/>
    </dgm:pt>
    <dgm:pt modelId="{5298A153-9310-42BB-810E-33C65314925D}" type="pres">
      <dgm:prSet presAssocID="{0A362D1F-E7A8-45F1-A759-1967CE608173}" presName="rootComposite" presStyleCnt="0"/>
      <dgm:spPr/>
    </dgm:pt>
    <dgm:pt modelId="{5169A69E-8816-4226-B9F1-96597E390CD6}" type="pres">
      <dgm:prSet presAssocID="{0A362D1F-E7A8-45F1-A759-1967CE608173}" presName="rootText" presStyleLbl="node2" presStyleIdx="1" presStyleCnt="3" custScaleY="713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713AFCD-7EE9-4791-97C3-1DD406FD59AC}" type="pres">
      <dgm:prSet presAssocID="{0A362D1F-E7A8-45F1-A759-1967CE608173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41CA7F4C-FCA6-4695-AA09-942310AA0696}" type="pres">
      <dgm:prSet presAssocID="{0A362D1F-E7A8-45F1-A759-1967CE608173}" presName="hierChild4" presStyleCnt="0"/>
      <dgm:spPr/>
    </dgm:pt>
    <dgm:pt modelId="{949DDC51-CAA4-45B5-9CA6-EFAF8B003709}" type="pres">
      <dgm:prSet presAssocID="{0A362D1F-E7A8-45F1-A759-1967CE608173}" presName="hierChild5" presStyleCnt="0"/>
      <dgm:spPr/>
    </dgm:pt>
    <dgm:pt modelId="{082498C8-CEA7-4CA1-8A7F-8A10F669BC52}" type="pres">
      <dgm:prSet presAssocID="{2E275E01-4EE3-49CC-85EA-F463E9517A6E}" presName="Name37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545735B-7CD5-4279-862E-5AE3CA2619AA}" type="pres">
      <dgm:prSet presAssocID="{B1AB7658-EEDA-4C79-AAA3-5FFB5AEF6277}" presName="hierRoot2" presStyleCnt="0">
        <dgm:presLayoutVars>
          <dgm:hierBranch val="init"/>
        </dgm:presLayoutVars>
      </dgm:prSet>
      <dgm:spPr/>
    </dgm:pt>
    <dgm:pt modelId="{D3F340BE-E036-4F48-A841-27EA97D4F4A9}" type="pres">
      <dgm:prSet presAssocID="{B1AB7658-EEDA-4C79-AAA3-5FFB5AEF6277}" presName="rootComposite" presStyleCnt="0"/>
      <dgm:spPr/>
    </dgm:pt>
    <dgm:pt modelId="{A606359C-DB78-4266-9D9F-58DC7A47FD52}" type="pres">
      <dgm:prSet presAssocID="{B1AB7658-EEDA-4C79-AAA3-5FFB5AEF6277}" presName="rootText" presStyleLbl="node2" presStyleIdx="2" presStyleCnt="3" custScaleY="733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0A7A71-ABF2-40F6-81AB-D8D8D3DB2CAB}" type="pres">
      <dgm:prSet presAssocID="{B1AB7658-EEDA-4C79-AAA3-5FFB5AEF6277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9978669E-EF8C-4EA0-9C0D-41E788AFC73B}" type="pres">
      <dgm:prSet presAssocID="{B1AB7658-EEDA-4C79-AAA3-5FFB5AEF6277}" presName="hierChild4" presStyleCnt="0"/>
      <dgm:spPr/>
    </dgm:pt>
    <dgm:pt modelId="{9F881EE2-5B8B-45FB-8BED-07F33D82EE77}" type="pres">
      <dgm:prSet presAssocID="{B1AB7658-EEDA-4C79-AAA3-5FFB5AEF6277}" presName="hierChild5" presStyleCnt="0"/>
      <dgm:spPr/>
    </dgm:pt>
    <dgm:pt modelId="{5AFAD333-20B8-40C9-BCE1-B7CA732564CA}" type="pres">
      <dgm:prSet presAssocID="{98F0D69F-B5C3-46EB-A526-DF5BB7276852}" presName="hierChild3" presStyleCnt="0"/>
      <dgm:spPr/>
    </dgm:pt>
  </dgm:ptLst>
  <dgm:cxnLst>
    <dgm:cxn modelId="{A0A4FD0C-C6CB-4F12-9AFA-E90449D56035}" srcId="{98F0D69F-B5C3-46EB-A526-DF5BB7276852}" destId="{B1AB7658-EEDA-4C79-AAA3-5FFB5AEF6277}" srcOrd="2" destOrd="0" parTransId="{2E275E01-4EE3-49CC-85EA-F463E9517A6E}" sibTransId="{2F1C989D-13D6-4D98-B699-4DD86E09BF80}"/>
    <dgm:cxn modelId="{A7EEA572-A31A-416F-A914-808EEC93589F}" srcId="{A0E2D4B6-E0D7-4D1C-85A1-B3CC06ECE3C3}" destId="{98F0D69F-B5C3-46EB-A526-DF5BB7276852}" srcOrd="0" destOrd="0" parTransId="{7FFA447F-A50D-4F14-AA27-4147E9F7E93C}" sibTransId="{D04BDED9-8589-490E-8E15-6EE52FF34ED9}"/>
    <dgm:cxn modelId="{0367FD7A-7E5C-4473-AB90-361CFC1ED0E3}" type="presOf" srcId="{1B4F742E-F63D-417F-8A3A-5E753AC8CA3C}" destId="{020D2EA0-16A7-4EA1-A3E0-D91B0360BF58}" srcOrd="0" destOrd="0" presId="urn:microsoft.com/office/officeart/2005/8/layout/orgChart1"/>
    <dgm:cxn modelId="{3877324D-3145-4A56-8469-95D386C4ADDF}" type="presOf" srcId="{B1AB7658-EEDA-4C79-AAA3-5FFB5AEF6277}" destId="{A606359C-DB78-4266-9D9F-58DC7A47FD52}" srcOrd="0" destOrd="0" presId="urn:microsoft.com/office/officeart/2005/8/layout/orgChart1"/>
    <dgm:cxn modelId="{9AD251D9-C053-489B-9413-1A312A319BAF}" type="presOf" srcId="{A0E2D4B6-E0D7-4D1C-85A1-B3CC06ECE3C3}" destId="{37791224-65FA-43B0-8234-E8B281548000}" srcOrd="0" destOrd="0" presId="urn:microsoft.com/office/officeart/2005/8/layout/orgChart1"/>
    <dgm:cxn modelId="{F3D52E75-7A21-4703-BCC2-0F5417830415}" type="presOf" srcId="{2E275E01-4EE3-49CC-85EA-F463E9517A6E}" destId="{082498C8-CEA7-4CA1-8A7F-8A10F669BC52}" srcOrd="0" destOrd="0" presId="urn:microsoft.com/office/officeart/2005/8/layout/orgChart1"/>
    <dgm:cxn modelId="{79E6EBB8-C053-4F5E-9A07-1C037D89DF55}" srcId="{98F0D69F-B5C3-46EB-A526-DF5BB7276852}" destId="{0A362D1F-E7A8-45F1-A759-1967CE608173}" srcOrd="1" destOrd="0" parTransId="{131E4A16-E2D3-46F3-870F-825201181412}" sibTransId="{E9877567-1C40-48F6-9948-D1A963C3A4BD}"/>
    <dgm:cxn modelId="{513E0E0B-97A6-4F0A-9A48-24770A343CF9}" type="presOf" srcId="{B1AB7658-EEDA-4C79-AAA3-5FFB5AEF6277}" destId="{A50A7A71-ABF2-40F6-81AB-D8D8D3DB2CAB}" srcOrd="1" destOrd="0" presId="urn:microsoft.com/office/officeart/2005/8/layout/orgChart1"/>
    <dgm:cxn modelId="{C9902128-8AD9-4AB6-8FF1-A5AB7689792A}" type="presOf" srcId="{0A362D1F-E7A8-45F1-A759-1967CE608173}" destId="{5169A69E-8816-4226-B9F1-96597E390CD6}" srcOrd="0" destOrd="0" presId="urn:microsoft.com/office/officeart/2005/8/layout/orgChart1"/>
    <dgm:cxn modelId="{A0EAF6D5-5D7D-4B70-8966-6D50C9EE46C5}" type="presOf" srcId="{0A362D1F-E7A8-45F1-A759-1967CE608173}" destId="{3713AFCD-7EE9-4791-97C3-1DD406FD59AC}" srcOrd="1" destOrd="0" presId="urn:microsoft.com/office/officeart/2005/8/layout/orgChart1"/>
    <dgm:cxn modelId="{9523055F-A52B-4CC5-9EEF-35BBBC8B4D52}" type="presOf" srcId="{98F0D69F-B5C3-46EB-A526-DF5BB7276852}" destId="{A44A2F91-E98A-4373-B501-3A028E90DB36}" srcOrd="0" destOrd="0" presId="urn:microsoft.com/office/officeart/2005/8/layout/orgChart1"/>
    <dgm:cxn modelId="{1D5C9308-999C-4290-97DB-94A5B0ACAEF7}" type="presOf" srcId="{1B4F742E-F63D-417F-8A3A-5E753AC8CA3C}" destId="{7728F28A-C3B3-4966-8389-782F7FAB79DB}" srcOrd="1" destOrd="0" presId="urn:microsoft.com/office/officeart/2005/8/layout/orgChart1"/>
    <dgm:cxn modelId="{C1A2B377-76D5-4925-85CA-C7FD5ED05307}" type="presOf" srcId="{D6456273-6919-4C44-8A01-BB068BA39A70}" destId="{BDDD895F-7DCC-4B56-BD0E-E4207B684E15}" srcOrd="0" destOrd="0" presId="urn:microsoft.com/office/officeart/2005/8/layout/orgChart1"/>
    <dgm:cxn modelId="{90D059DF-9D68-4CF4-A10F-17E905B46B12}" srcId="{98F0D69F-B5C3-46EB-A526-DF5BB7276852}" destId="{1B4F742E-F63D-417F-8A3A-5E753AC8CA3C}" srcOrd="0" destOrd="0" parTransId="{D6456273-6919-4C44-8A01-BB068BA39A70}" sibTransId="{FD67CBC8-43C0-4A93-B060-3FD0610ADB06}"/>
    <dgm:cxn modelId="{D5DE06AA-E247-4BF2-8120-95E5600B8F70}" type="presOf" srcId="{98F0D69F-B5C3-46EB-A526-DF5BB7276852}" destId="{535AFEAF-60C7-42E8-A416-0D494FD805C2}" srcOrd="1" destOrd="0" presId="urn:microsoft.com/office/officeart/2005/8/layout/orgChart1"/>
    <dgm:cxn modelId="{6EA04D28-D387-4261-A3BE-255FBBD80F9D}" type="presOf" srcId="{131E4A16-E2D3-46F3-870F-825201181412}" destId="{A91FF885-8408-401A-862A-1D515516E4D4}" srcOrd="0" destOrd="0" presId="urn:microsoft.com/office/officeart/2005/8/layout/orgChart1"/>
    <dgm:cxn modelId="{11ED3022-0D03-45CC-84FD-B7E4E99D17F8}" type="presParOf" srcId="{37791224-65FA-43B0-8234-E8B281548000}" destId="{9612F011-B530-4D11-AF7C-62D194AB77A2}" srcOrd="0" destOrd="0" presId="urn:microsoft.com/office/officeart/2005/8/layout/orgChart1"/>
    <dgm:cxn modelId="{B9DF5C3E-0E23-401B-B20B-0E6B954EBF0A}" type="presParOf" srcId="{9612F011-B530-4D11-AF7C-62D194AB77A2}" destId="{5B6F3C09-0917-4494-B011-077852840B5B}" srcOrd="0" destOrd="0" presId="urn:microsoft.com/office/officeart/2005/8/layout/orgChart1"/>
    <dgm:cxn modelId="{185E9DDE-FCAD-467F-BCD5-8BC547B402DD}" type="presParOf" srcId="{5B6F3C09-0917-4494-B011-077852840B5B}" destId="{A44A2F91-E98A-4373-B501-3A028E90DB36}" srcOrd="0" destOrd="0" presId="urn:microsoft.com/office/officeart/2005/8/layout/orgChart1"/>
    <dgm:cxn modelId="{15552066-8739-4B48-8600-3FE9D8C94771}" type="presParOf" srcId="{5B6F3C09-0917-4494-B011-077852840B5B}" destId="{535AFEAF-60C7-42E8-A416-0D494FD805C2}" srcOrd="1" destOrd="0" presId="urn:microsoft.com/office/officeart/2005/8/layout/orgChart1"/>
    <dgm:cxn modelId="{371282F2-AEBA-4C3C-A07F-DEB07BB1F137}" type="presParOf" srcId="{9612F011-B530-4D11-AF7C-62D194AB77A2}" destId="{E7A3415E-E384-44E8-A3D8-62FD9D06298A}" srcOrd="1" destOrd="0" presId="urn:microsoft.com/office/officeart/2005/8/layout/orgChart1"/>
    <dgm:cxn modelId="{6C0D0B6B-1B59-443C-818F-971213A14841}" type="presParOf" srcId="{E7A3415E-E384-44E8-A3D8-62FD9D06298A}" destId="{BDDD895F-7DCC-4B56-BD0E-E4207B684E15}" srcOrd="0" destOrd="0" presId="urn:microsoft.com/office/officeart/2005/8/layout/orgChart1"/>
    <dgm:cxn modelId="{D01ACB31-DF49-42C6-B97D-24534D6978F3}" type="presParOf" srcId="{E7A3415E-E384-44E8-A3D8-62FD9D06298A}" destId="{CCF45446-FC10-46F5-B34F-A1BCF7361534}" srcOrd="1" destOrd="0" presId="urn:microsoft.com/office/officeart/2005/8/layout/orgChart1"/>
    <dgm:cxn modelId="{A45BEB94-78E8-4E65-B414-3F0414592389}" type="presParOf" srcId="{CCF45446-FC10-46F5-B34F-A1BCF7361534}" destId="{39652598-23BF-42B2-A64E-5A579E527C52}" srcOrd="0" destOrd="0" presId="urn:microsoft.com/office/officeart/2005/8/layout/orgChart1"/>
    <dgm:cxn modelId="{C98E01C0-00AD-4938-92A9-D169E8C47D63}" type="presParOf" srcId="{39652598-23BF-42B2-A64E-5A579E527C52}" destId="{020D2EA0-16A7-4EA1-A3E0-D91B0360BF58}" srcOrd="0" destOrd="0" presId="urn:microsoft.com/office/officeart/2005/8/layout/orgChart1"/>
    <dgm:cxn modelId="{74D430F7-E1CA-45B0-8D02-B1E4D777B209}" type="presParOf" srcId="{39652598-23BF-42B2-A64E-5A579E527C52}" destId="{7728F28A-C3B3-4966-8389-782F7FAB79DB}" srcOrd="1" destOrd="0" presId="urn:microsoft.com/office/officeart/2005/8/layout/orgChart1"/>
    <dgm:cxn modelId="{22BE8B92-F239-4D82-98F5-61B534481067}" type="presParOf" srcId="{CCF45446-FC10-46F5-B34F-A1BCF7361534}" destId="{AF3A585E-7426-41A7-A1FC-81F3E00078B3}" srcOrd="1" destOrd="0" presId="urn:microsoft.com/office/officeart/2005/8/layout/orgChart1"/>
    <dgm:cxn modelId="{398ABA24-022E-43BC-8636-8B8712DF9754}" type="presParOf" srcId="{CCF45446-FC10-46F5-B34F-A1BCF7361534}" destId="{1165051C-50D8-4E40-89FB-F6E374AA746D}" srcOrd="2" destOrd="0" presId="urn:microsoft.com/office/officeart/2005/8/layout/orgChart1"/>
    <dgm:cxn modelId="{9F91D814-853B-4419-B774-695DC1F2FA04}" type="presParOf" srcId="{E7A3415E-E384-44E8-A3D8-62FD9D06298A}" destId="{A91FF885-8408-401A-862A-1D515516E4D4}" srcOrd="2" destOrd="0" presId="urn:microsoft.com/office/officeart/2005/8/layout/orgChart1"/>
    <dgm:cxn modelId="{3CFE2472-8290-4246-8D8C-6BFF4E47E105}" type="presParOf" srcId="{E7A3415E-E384-44E8-A3D8-62FD9D06298A}" destId="{D4E00DA8-7E3F-41D8-93E4-F63AF84F696E}" srcOrd="3" destOrd="0" presId="urn:microsoft.com/office/officeart/2005/8/layout/orgChart1"/>
    <dgm:cxn modelId="{E2568924-B8E6-4B99-9594-33E64B1043EE}" type="presParOf" srcId="{D4E00DA8-7E3F-41D8-93E4-F63AF84F696E}" destId="{5298A153-9310-42BB-810E-33C65314925D}" srcOrd="0" destOrd="0" presId="urn:microsoft.com/office/officeart/2005/8/layout/orgChart1"/>
    <dgm:cxn modelId="{0C5464BA-CD25-494C-ABF8-8DA1D7C5F5C5}" type="presParOf" srcId="{5298A153-9310-42BB-810E-33C65314925D}" destId="{5169A69E-8816-4226-B9F1-96597E390CD6}" srcOrd="0" destOrd="0" presId="urn:microsoft.com/office/officeart/2005/8/layout/orgChart1"/>
    <dgm:cxn modelId="{7F2EDA5D-6A00-4D36-8858-325A8BEA4878}" type="presParOf" srcId="{5298A153-9310-42BB-810E-33C65314925D}" destId="{3713AFCD-7EE9-4791-97C3-1DD406FD59AC}" srcOrd="1" destOrd="0" presId="urn:microsoft.com/office/officeart/2005/8/layout/orgChart1"/>
    <dgm:cxn modelId="{CB6FA891-D18B-4F98-9941-44B6181ABA20}" type="presParOf" srcId="{D4E00DA8-7E3F-41D8-93E4-F63AF84F696E}" destId="{41CA7F4C-FCA6-4695-AA09-942310AA0696}" srcOrd="1" destOrd="0" presId="urn:microsoft.com/office/officeart/2005/8/layout/orgChart1"/>
    <dgm:cxn modelId="{E3C0F11F-FBDC-4CFA-92C8-3CBC6150CCD7}" type="presParOf" srcId="{D4E00DA8-7E3F-41D8-93E4-F63AF84F696E}" destId="{949DDC51-CAA4-45B5-9CA6-EFAF8B003709}" srcOrd="2" destOrd="0" presId="urn:microsoft.com/office/officeart/2005/8/layout/orgChart1"/>
    <dgm:cxn modelId="{80BEB189-AE89-4DC7-AC9C-44D549D56AD4}" type="presParOf" srcId="{E7A3415E-E384-44E8-A3D8-62FD9D06298A}" destId="{082498C8-CEA7-4CA1-8A7F-8A10F669BC52}" srcOrd="4" destOrd="0" presId="urn:microsoft.com/office/officeart/2005/8/layout/orgChart1"/>
    <dgm:cxn modelId="{776D72F8-49C3-4871-82D9-7DF44170C5B7}" type="presParOf" srcId="{E7A3415E-E384-44E8-A3D8-62FD9D06298A}" destId="{9545735B-7CD5-4279-862E-5AE3CA2619AA}" srcOrd="5" destOrd="0" presId="urn:microsoft.com/office/officeart/2005/8/layout/orgChart1"/>
    <dgm:cxn modelId="{BB43EC04-F5DD-43F4-A2E5-9B8274D59251}" type="presParOf" srcId="{9545735B-7CD5-4279-862E-5AE3CA2619AA}" destId="{D3F340BE-E036-4F48-A841-27EA97D4F4A9}" srcOrd="0" destOrd="0" presId="urn:microsoft.com/office/officeart/2005/8/layout/orgChart1"/>
    <dgm:cxn modelId="{621BB4AD-271D-416C-93A4-E5459E9B0AEE}" type="presParOf" srcId="{D3F340BE-E036-4F48-A841-27EA97D4F4A9}" destId="{A606359C-DB78-4266-9D9F-58DC7A47FD52}" srcOrd="0" destOrd="0" presId="urn:microsoft.com/office/officeart/2005/8/layout/orgChart1"/>
    <dgm:cxn modelId="{7BE9047E-3D15-4ABC-AF7D-80E5916D9E8B}" type="presParOf" srcId="{D3F340BE-E036-4F48-A841-27EA97D4F4A9}" destId="{A50A7A71-ABF2-40F6-81AB-D8D8D3DB2CAB}" srcOrd="1" destOrd="0" presId="urn:microsoft.com/office/officeart/2005/8/layout/orgChart1"/>
    <dgm:cxn modelId="{11ED3BD9-56BA-4AB4-956D-61A56DD5A209}" type="presParOf" srcId="{9545735B-7CD5-4279-862E-5AE3CA2619AA}" destId="{9978669E-EF8C-4EA0-9C0D-41E788AFC73B}" srcOrd="1" destOrd="0" presId="urn:microsoft.com/office/officeart/2005/8/layout/orgChart1"/>
    <dgm:cxn modelId="{516C2F2B-223F-40FB-B0F2-EAE636C6101E}" type="presParOf" srcId="{9545735B-7CD5-4279-862E-5AE3CA2619AA}" destId="{9F881EE2-5B8B-45FB-8BED-07F33D82EE77}" srcOrd="2" destOrd="0" presId="urn:microsoft.com/office/officeart/2005/8/layout/orgChart1"/>
    <dgm:cxn modelId="{827ED624-6EB6-4BFF-88D3-20770C11407F}" type="presParOf" srcId="{9612F011-B530-4D11-AF7C-62D194AB77A2}" destId="{5AFAD333-20B8-40C9-BCE1-B7CA73256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498C8-CEA7-4CA1-8A7F-8A10F669BC52}">
      <dsp:nvSpPr>
        <dsp:cNvPr id="0" name=""/>
        <dsp:cNvSpPr/>
      </dsp:nvSpPr>
      <dsp:spPr>
        <a:xfrm>
          <a:off x="4064000" y="2618000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FF885-8408-401A-862A-1D515516E4D4}">
      <dsp:nvSpPr>
        <dsp:cNvPr id="0" name=""/>
        <dsp:cNvSpPr/>
      </dsp:nvSpPr>
      <dsp:spPr>
        <a:xfrm>
          <a:off x="4018280" y="2618000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D895F-7DCC-4B56-BD0E-E4207B684E15}">
      <dsp:nvSpPr>
        <dsp:cNvPr id="0" name=""/>
        <dsp:cNvSpPr/>
      </dsp:nvSpPr>
      <dsp:spPr>
        <a:xfrm>
          <a:off x="1188690" y="2618000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A2F91-E98A-4373-B501-3A028E90DB36}">
      <dsp:nvSpPr>
        <dsp:cNvPr id="0" name=""/>
        <dsp:cNvSpPr/>
      </dsp:nvSpPr>
      <dsp:spPr>
        <a:xfrm>
          <a:off x="2353475" y="1429856"/>
          <a:ext cx="3421048" cy="118814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مقیاس روائی</a:t>
          </a:r>
          <a:endParaRPr lang="fa-IR" sz="36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2353475" y="1429856"/>
        <a:ext cx="3421048" cy="1188144"/>
      </dsp:txXfrm>
    </dsp:sp>
    <dsp:sp modelId="{020D2EA0-16A7-4EA1-A3E0-D91B0360BF58}">
      <dsp:nvSpPr>
        <dsp:cNvPr id="0" name=""/>
        <dsp:cNvSpPr/>
      </dsp:nvSpPr>
      <dsp:spPr>
        <a:xfrm>
          <a:off x="545" y="3117021"/>
          <a:ext cx="2376289" cy="84450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مقیاس دفاعی </a:t>
          </a:r>
          <a:r>
            <a:rPr lang="en-US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(K)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16 عبارت</a:t>
          </a:r>
          <a:endParaRPr lang="fa-IR" sz="20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45" y="3117021"/>
        <a:ext cx="2376289" cy="844509"/>
      </dsp:txXfrm>
    </dsp:sp>
    <dsp:sp modelId="{5169A69E-8816-4226-B9F1-96597E390CD6}">
      <dsp:nvSpPr>
        <dsp:cNvPr id="0" name=""/>
        <dsp:cNvSpPr/>
      </dsp:nvSpPr>
      <dsp:spPr>
        <a:xfrm>
          <a:off x="2875855" y="3117021"/>
          <a:ext cx="2376289" cy="84782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مقیاس آشفتگی روانی </a:t>
          </a:r>
          <a:r>
            <a:rPr lang="en-US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(F)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15 عبارت</a:t>
          </a:r>
          <a:endParaRPr lang="fa-IR" sz="20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2875855" y="3117021"/>
        <a:ext cx="2376289" cy="847824"/>
      </dsp:txXfrm>
    </dsp:sp>
    <dsp:sp modelId="{A606359C-DB78-4266-9D9F-58DC7A47FD52}">
      <dsp:nvSpPr>
        <dsp:cNvPr id="0" name=""/>
        <dsp:cNvSpPr/>
      </dsp:nvSpPr>
      <dsp:spPr>
        <a:xfrm>
          <a:off x="5751165" y="3117021"/>
          <a:ext cx="2376289" cy="87178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مقیاس دروغ سنج </a:t>
          </a:r>
          <a:r>
            <a:rPr lang="en-US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(L)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Zar" panose="00000400000000000000" pitchFamily="2" charset="-78"/>
            </a:rPr>
            <a:t>5 عبارت</a:t>
          </a:r>
          <a:endParaRPr lang="fa-IR" sz="2000" b="1" kern="1200" dirty="0">
            <a:solidFill>
              <a:schemeClr val="tx1"/>
            </a:solidFill>
            <a:cs typeface="B Zar" panose="00000400000000000000" pitchFamily="2" charset="-78"/>
          </a:endParaRPr>
        </a:p>
      </dsp:txBody>
      <dsp:txXfrm>
        <a:off x="5751165" y="3117021"/>
        <a:ext cx="2376289" cy="87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11/29/2021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6217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034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343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4927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5426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9502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3172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3172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896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360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968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975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8253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825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0459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0459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563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205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87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8717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3162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160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053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sz="2400" dirty="0">
              <a:solidFill>
                <a:srgbClr val="FF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89215" y="1548581"/>
            <a:ext cx="8354860" cy="20095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مبانی نظری و عملی </a:t>
            </a:r>
          </a:p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پرسشنامه شخصیت چند گانه مینه سوتا</a:t>
            </a:r>
            <a:endParaRPr lang="en-US" sz="4000" b="1" dirty="0"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4174" y="3855048"/>
            <a:ext cx="8359193" cy="12205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Minesota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Multhiphasic</a:t>
            </a:r>
            <a:r>
              <a:rPr lang="en-US" sz="3200" b="1" dirty="0" smtClean="0">
                <a:solidFill>
                  <a:srgbClr val="002060"/>
                </a:solidFill>
              </a:rPr>
              <a:t> Personality Inventory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0613" y="5311036"/>
            <a:ext cx="4350774" cy="6137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دکتر رضا برومند</a:t>
            </a:r>
            <a:endParaRPr lang="en-US" sz="2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اندریافت موضوع</a:t>
            </a: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Thematic apperception test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07" y="1418567"/>
            <a:ext cx="10515999" cy="42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اندریافت موضوع</a:t>
            </a:r>
            <a: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  <a:t>Thematic apperception test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230" y="1823183"/>
            <a:ext cx="70104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اندریافت کودکان</a:t>
            </a:r>
            <a: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  <a:t>Children’s apperception test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932" y="1593744"/>
            <a:ext cx="77733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اندریافت کودکان</a:t>
            </a:r>
            <a: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en-US" sz="2400" b="1" dirty="0">
                <a:solidFill>
                  <a:srgbClr val="C00000"/>
                </a:solidFill>
                <a:cs typeface="B Zar" panose="00000400000000000000" pitchFamily="2" charset="-78"/>
              </a:rPr>
              <a:t>Children’s apperception test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541211"/>
            <a:ext cx="7162800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2-آزمون 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های </a:t>
            </a: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عینی</a:t>
            </a:r>
            <a:r>
              <a:rPr lang="en-US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شخصیت</a:t>
            </a:r>
            <a:endParaRPr lang="fa-IR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4000" b="1" dirty="0">
                <a:cs typeface="B Zar" panose="00000400000000000000" pitchFamily="2" charset="-78"/>
              </a:rPr>
              <a:t>مازها یا لابیرنت پرتئوس</a:t>
            </a:r>
          </a:p>
          <a:p>
            <a:pPr algn="r" rtl="1">
              <a:lnSpc>
                <a:spcPct val="200000"/>
              </a:lnSpc>
            </a:pPr>
            <a:r>
              <a:rPr lang="fa-IR" sz="4000" b="1" dirty="0">
                <a:cs typeface="B Zar" panose="00000400000000000000" pitchFamily="2" charset="-78"/>
              </a:rPr>
              <a:t>آزمون های مداد-کاغذی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دو روش عمده در ارزیابی شصیت(ادامه)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4" y="141856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6" y="3893574"/>
            <a:ext cx="4874131" cy="171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ماز پرتئوس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761" y="1392597"/>
            <a:ext cx="7860891" cy="42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dirty="0" smtClean="0">
                <a:latin typeface="tahoma" panose="020B0604030504040204" pitchFamily="34" charset="0"/>
                <a:cs typeface="B Zar" panose="00000400000000000000" pitchFamily="2" charset="-78"/>
              </a:rPr>
              <a:t>-</a:t>
            </a:r>
            <a: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  <a:t>پرسشنامه شخصیت آیزنگ </a:t>
            </a:r>
            <a:b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</a:br>
            <a: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  <a:t>-پرسشنامه شخصیت </a:t>
            </a:r>
            <a:r>
              <a:rPr lang="en-US" sz="3600" b="1" dirty="0">
                <a:latin typeface="tahoma" panose="020B0604030504040204" pitchFamily="34" charset="0"/>
                <a:cs typeface="B Zar" panose="00000400000000000000" pitchFamily="2" charset="-78"/>
              </a:rPr>
              <a:t>SCL90</a:t>
            </a:r>
            <a:br>
              <a:rPr lang="en-US" sz="3600" b="1" dirty="0">
                <a:latin typeface="tahoma" panose="020B0604030504040204" pitchFamily="34" charset="0"/>
                <a:cs typeface="B Zar" panose="00000400000000000000" pitchFamily="2" charset="-78"/>
              </a:rPr>
            </a:br>
            <a:r>
              <a:rPr lang="fa-IR" sz="3600" b="1" dirty="0" smtClean="0">
                <a:latin typeface="tahoma" panose="020B0604030504040204" pitchFamily="34" charset="0"/>
                <a:cs typeface="B Zar" panose="00000400000000000000" pitchFamily="2" charset="-78"/>
              </a:rPr>
              <a:t>-پرسشنامه </a:t>
            </a:r>
            <a: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  <a:t>شخصیتی برن رویتر </a:t>
            </a:r>
            <a:b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</a:br>
            <a: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  <a:t>-پرسشنامه شخصیتی </a:t>
            </a:r>
            <a:r>
              <a:rPr lang="fa-IR" sz="3600" b="1" dirty="0" smtClean="0">
                <a:latin typeface="tahoma" panose="020B0604030504040204" pitchFamily="34" charset="0"/>
                <a:cs typeface="B Zar" panose="00000400000000000000" pitchFamily="2" charset="-78"/>
              </a:rPr>
              <a:t>میلون</a:t>
            </a:r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های </a:t>
            </a:r>
            <a:r>
              <a:rPr lang="fa-IR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مداد-کاغذی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4" y="1392597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60" y="1253976"/>
            <a:ext cx="2533650" cy="205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4" y="37536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06" y="36208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0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dirty="0" smtClean="0">
                <a:latin typeface="tahoma" panose="020B0604030504040204" pitchFamily="34" charset="0"/>
                <a:cs typeface="B Zar" panose="00000400000000000000" pitchFamily="2" charset="-78"/>
              </a:rPr>
              <a:t>-</a:t>
            </a:r>
            <a: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  <a:t>پرسشنامه شخصیت </a:t>
            </a:r>
            <a:r>
              <a:rPr lang="fa-IR" sz="3600" b="1" dirty="0" smtClean="0">
                <a:latin typeface="tahoma" panose="020B0604030504040204" pitchFamily="34" charset="0"/>
                <a:cs typeface="B Zar" panose="00000400000000000000" pitchFamily="2" charset="-78"/>
              </a:rPr>
              <a:t>آیزنگ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latin typeface="tahoma" panose="020B0604030504040204" pitchFamily="34" charset="0"/>
                <a:cs typeface="B Zar" panose="00000400000000000000" pitchFamily="2" charset="-78"/>
              </a:rPr>
              <a:t> </a:t>
            </a:r>
            <a: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  <a:t/>
            </a:r>
            <a:b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</a:br>
            <a:r>
              <a:rPr lang="fa-IR" sz="3600" b="1" dirty="0">
                <a:latin typeface="tahoma" panose="020B0604030504040204" pitchFamily="34" charset="0"/>
                <a:cs typeface="B Zar" panose="00000400000000000000" pitchFamily="2" charset="-78"/>
              </a:rPr>
              <a:t>-پرسشنامه شخصیت </a:t>
            </a:r>
            <a:r>
              <a:rPr lang="en-US" sz="3600" b="1" dirty="0">
                <a:latin typeface="tahoma" panose="020B0604030504040204" pitchFamily="34" charset="0"/>
                <a:cs typeface="B Zar" panose="00000400000000000000" pitchFamily="2" charset="-78"/>
              </a:rPr>
              <a:t>SCL90</a:t>
            </a:r>
            <a:br>
              <a:rPr lang="en-US" sz="3600" b="1" dirty="0">
                <a:latin typeface="tahoma" panose="020B0604030504040204" pitchFamily="34" charset="0"/>
                <a:cs typeface="B Zar" panose="00000400000000000000" pitchFamily="2" charset="-78"/>
              </a:rPr>
            </a:br>
            <a:endParaRPr lang="en-US" sz="3600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های </a:t>
            </a:r>
            <a:r>
              <a:rPr lang="fa-IR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مداد-کاغذی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45" y="1191449"/>
            <a:ext cx="3893574" cy="21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6" y="3701845"/>
            <a:ext cx="3996814" cy="207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6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tahoma" panose="020B0604030504040204" pitchFamily="34" charset="0"/>
                <a:cs typeface="B Zar" panose="00000400000000000000" pitchFamily="2" charset="-78"/>
              </a:rPr>
              <a:t>-</a:t>
            </a:r>
            <a:r>
              <a:rPr lang="fa-IR" sz="2800" b="1" dirty="0">
                <a:latin typeface="tahoma" panose="020B0604030504040204" pitchFamily="34" charset="0"/>
                <a:cs typeface="B Zar" panose="00000400000000000000" pitchFamily="2" charset="-78"/>
              </a:rPr>
              <a:t>آزمون شخصیت چند وجهی شخصیت مینه سوتا </a:t>
            </a:r>
            <a:r>
              <a:rPr lang="en-US" sz="2800" b="1" dirty="0">
                <a:latin typeface="tahoma" panose="020B0604030504040204" pitchFamily="34" charset="0"/>
                <a:cs typeface="B Zar" panose="00000400000000000000" pitchFamily="2" charset="-78"/>
              </a:rPr>
              <a:t>MMPI</a:t>
            </a:r>
            <a:endParaRPr lang="en-US" sz="2800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های مداد-کاغذی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45" y="2197510"/>
            <a:ext cx="8716297" cy="34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42103" y="1724378"/>
            <a:ext cx="8568813" cy="879439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Zar" panose="00000400000000000000" pitchFamily="2" charset="-78"/>
              </a:rPr>
              <a:t>پرسشنامه شخصیت چند وجهی مینه سوتا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07" y="3558129"/>
            <a:ext cx="9454116" cy="20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کارشناسی روان شناسی بالینی از دانشگاه اصفهان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کارشناسی ارشد روان شناسی تربیتی از دانشگاه شیراز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دکترای تخصصی روان شناسی تربیتی از دانشگاه مالایا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دکترای تخصصی مشاوره خانواده از دانشگاه هرمزگان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تدریس از سال 77 تا کنون در مقاطع کارشناسی تا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دکترای تخصصی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مولف/پژوهشگر/طراح و مجری کارگاه های آموزشی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" y="1191449"/>
            <a:ext cx="4599227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algn="r" rtl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  <a:t>M</a:t>
            </a:r>
            <a:r>
              <a:rPr lang="en-US" sz="3200" b="1" dirty="0">
                <a:cs typeface="B Zar" panose="00000400000000000000" pitchFamily="2" charset="-78"/>
              </a:rPr>
              <a:t>innesota </a:t>
            </a:r>
            <a: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  <a:t>M</a:t>
            </a:r>
            <a:r>
              <a:rPr lang="en-US" sz="3200" b="1" dirty="0">
                <a:cs typeface="B Zar" panose="00000400000000000000" pitchFamily="2" charset="-78"/>
              </a:rPr>
              <a:t>ultiphasic </a:t>
            </a:r>
            <a: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  <a:t>P</a:t>
            </a:r>
            <a:r>
              <a:rPr lang="en-US" sz="3200" b="1" dirty="0">
                <a:cs typeface="B Zar" panose="00000400000000000000" pitchFamily="2" charset="-78"/>
              </a:rPr>
              <a:t>ersonality </a:t>
            </a:r>
            <a:r>
              <a:rPr lang="en-US" sz="3200" b="1" dirty="0">
                <a:solidFill>
                  <a:srgbClr val="FF0000"/>
                </a:solidFill>
                <a:cs typeface="B Zar" panose="00000400000000000000" pitchFamily="2" charset="-78"/>
              </a:rPr>
              <a:t>I</a:t>
            </a:r>
            <a:r>
              <a:rPr lang="en-US" sz="3200" b="1" dirty="0">
                <a:cs typeface="B Zar" panose="00000400000000000000" pitchFamily="2" charset="-78"/>
              </a:rPr>
              <a:t>nventory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در دهه ۴۰ </a:t>
            </a:r>
            <a:r>
              <a:rPr lang="fa-IR" sz="3200" b="1" dirty="0" smtClean="0">
                <a:cs typeface="B Zar" panose="00000400000000000000" pitchFamily="2" charset="-78"/>
              </a:rPr>
              <a:t>(1943)میلادی </a:t>
            </a:r>
            <a:r>
              <a:rPr lang="fa-IR" sz="3200" b="1" dirty="0">
                <a:cs typeface="B Zar" panose="00000400000000000000" pitchFamily="2" charset="-78"/>
              </a:rPr>
              <a:t>توسط دو تن از پژوهشگران دانشگاه مینه سوتای آمریکا به نام های</a:t>
            </a:r>
            <a:r>
              <a:rPr lang="fa-IR" sz="3200" b="1" dirty="0" smtClean="0">
                <a:cs typeface="B Zar" panose="00000400000000000000" pitchFamily="2" charset="-78"/>
              </a:rPr>
              <a:t>:  </a:t>
            </a:r>
            <a:r>
              <a:rPr lang="fa-IR" sz="3200" b="1" dirty="0">
                <a:cs typeface="B Zar" panose="00000400000000000000" pitchFamily="2" charset="-78"/>
              </a:rPr>
              <a:t>دکتر استارک هاتا وی و دکتر مک کینلی </a:t>
            </a:r>
            <a:r>
              <a:rPr lang="fa-IR" sz="3200" b="1" dirty="0" smtClean="0">
                <a:cs typeface="B Zar" panose="00000400000000000000" pitchFamily="2" charset="-78"/>
              </a:rPr>
              <a:t>ارائه </a:t>
            </a:r>
            <a:r>
              <a:rPr lang="fa-IR" sz="3200" b="1" dirty="0">
                <a:cs typeface="B Zar" panose="00000400000000000000" pitchFamily="2" charset="-78"/>
              </a:rPr>
              <a:t>شد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هدف از تهیه نسخه اولیه این سنجه فراهم ساختن امکان ارزیابی روانی فرد و آوردن کلیه ملاکهای تشخیصی دریک آزمون بود. 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algn="ctr"/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الف:فرم اولیه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ea typeface="Times New Roman"/>
                <a:cs typeface="B Mitra" panose="00000400000000000000" pitchFamily="2" charset="-78"/>
              </a:rPr>
              <a:t> فرم </a:t>
            </a:r>
            <a:r>
              <a:rPr lang="fa-IR" sz="3200" b="1" dirty="0" smtClean="0">
                <a:ea typeface="Times New Roman"/>
                <a:cs typeface="B Mitra" panose="00000400000000000000" pitchFamily="2" charset="-78"/>
              </a:rPr>
              <a:t>اولیه </a:t>
            </a:r>
            <a:r>
              <a:rPr lang="fa-IR" sz="3200" b="1" dirty="0">
                <a:ea typeface="Times New Roman"/>
                <a:cs typeface="B Mitra" panose="00000400000000000000" pitchFamily="2" charset="-78"/>
              </a:rPr>
              <a:t>این پرسشنامه با دارا بودن 565 گویه، در سال 1943 توسط هاتاوی و مک کینلی در دانشگاه مینه سوتا ساخته شده است</a:t>
            </a:r>
            <a:r>
              <a:rPr lang="fa-IR" sz="3200" b="1" dirty="0" smtClean="0">
                <a:ea typeface="Times New Roman"/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این فرم در </a:t>
            </a:r>
            <a:r>
              <a:rPr lang="fa-IR" sz="3200" b="1" dirty="0">
                <a:cs typeface="B Mitra" panose="00000400000000000000" pitchFamily="2" charset="-78"/>
              </a:rPr>
              <a:t>همه افرادی که بالای </a:t>
            </a:r>
            <a:r>
              <a:rPr lang="fa-IR" sz="3200" b="1" dirty="0">
                <a:solidFill>
                  <a:srgbClr val="C00000"/>
                </a:solidFill>
                <a:cs typeface="B Mitra" panose="00000400000000000000" pitchFamily="2" charset="-78"/>
              </a:rPr>
              <a:t>۱۶</a:t>
            </a:r>
            <a:r>
              <a:rPr lang="fa-IR" sz="3200" b="1" dirty="0">
                <a:cs typeface="B Mitra" panose="00000400000000000000" pitchFamily="2" charset="-78"/>
              </a:rPr>
              <a:t> سال بوده و یا حداقل کلاس </a:t>
            </a:r>
            <a:r>
              <a:rPr lang="fa-IR" sz="3200" b="1" dirty="0">
                <a:solidFill>
                  <a:srgbClr val="C00000"/>
                </a:solidFill>
                <a:cs typeface="B Mitra" panose="00000400000000000000" pitchFamily="2" charset="-78"/>
              </a:rPr>
              <a:t>۸ </a:t>
            </a:r>
            <a:r>
              <a:rPr lang="fa-IR" sz="3200" b="1" dirty="0">
                <a:cs typeface="B Mitra" panose="00000400000000000000" pitchFamily="2" charset="-78"/>
              </a:rPr>
              <a:t>را گذرانده اند قابل اجراست</a:t>
            </a:r>
            <a:r>
              <a:rPr lang="fa-IR" sz="2800" b="1" dirty="0" smtClean="0">
                <a:cs typeface="B Mitra" panose="00000400000000000000" pitchFamily="2" charset="-78"/>
              </a:rPr>
              <a:t>.</a:t>
            </a:r>
            <a:endParaRPr lang="fa-IR" sz="2800" b="1" dirty="0">
              <a:cs typeface="B Mitra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ب: فرم </a:t>
            </a:r>
            <a:r>
              <a:rPr lang="en-US" sz="3600" b="1" dirty="0">
                <a:solidFill>
                  <a:srgbClr val="C00000"/>
                </a:solidFill>
                <a:cs typeface="B Zar" panose="00000400000000000000" pitchFamily="2" charset="-78"/>
              </a:rPr>
              <a:t>MMPI-2</a:t>
            </a:r>
            <a:endParaRPr lang="en-US" sz="3600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این فرم در </a:t>
            </a:r>
            <a:r>
              <a:rPr lang="fa-IR" sz="3200" b="1" dirty="0">
                <a:cs typeface="B Zar" panose="00000400000000000000" pitchFamily="2" charset="-78"/>
              </a:rPr>
              <a:t>سال ۱۹۸۹ انتشار یافت که تعدادی </a:t>
            </a:r>
            <a:r>
              <a:rPr lang="fa-IR" sz="3200" b="1" dirty="0" smtClean="0">
                <a:cs typeface="B Zar" panose="00000400000000000000" pitchFamily="2" charset="-78"/>
              </a:rPr>
              <a:t>مقیاس های </a:t>
            </a:r>
            <a:r>
              <a:rPr lang="fa-IR" sz="3200" b="1" dirty="0">
                <a:cs typeface="B Zar" panose="00000400000000000000" pitchFamily="2" charset="-78"/>
              </a:rPr>
              <a:t>جدید به آن اضافه شده </a:t>
            </a:r>
            <a:r>
              <a:rPr lang="fa-IR" sz="3200" b="1" dirty="0" smtClean="0">
                <a:cs typeface="B Zar" panose="00000400000000000000" pitchFamily="2" charset="-78"/>
              </a:rPr>
              <a:t>است، بنابراین دارای </a:t>
            </a:r>
            <a:r>
              <a:rPr lang="fa-IR" sz="3200" b="1" dirty="0">
                <a:cs typeface="B Zar" panose="00000400000000000000" pitchFamily="2" charset="-78"/>
              </a:rPr>
              <a:t>۵۶۷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سئوال بوده و مختص بالغین بالای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۱۸</a:t>
            </a:r>
            <a:r>
              <a:rPr lang="fa-IR" sz="3200" b="1" dirty="0">
                <a:cs typeface="B Zar" panose="00000400000000000000" pitchFamily="2" charset="-78"/>
              </a:rPr>
              <a:t> سال میباشد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ج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: فرم </a:t>
            </a:r>
            <a:r>
              <a:rPr lang="en-US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MMPI-A</a:t>
            </a:r>
          </a:p>
          <a:p>
            <a:pPr algn="r" rtl="1">
              <a:lnSpc>
                <a:spcPct val="200000"/>
              </a:lnSpc>
            </a:pPr>
            <a:r>
              <a:rPr lang="en-US" sz="3600" b="1" dirty="0" smtClean="0">
                <a:cs typeface="B Zar" panose="00000400000000000000" pitchFamily="2" charset="-78"/>
              </a:rPr>
              <a:t>MMPI-A  </a:t>
            </a:r>
            <a:r>
              <a:rPr lang="fa-IR" sz="3600" b="1" dirty="0" smtClean="0">
                <a:cs typeface="B Zar" panose="00000400000000000000" pitchFamily="2" charset="-78"/>
              </a:rPr>
              <a:t>در سال ۱۹۹۲ نسخه ای برای ن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وجوانان</a:t>
            </a:r>
            <a:r>
              <a:rPr lang="fa-IR" sz="3600" b="1" dirty="0" smtClean="0">
                <a:cs typeface="B Zar" panose="00000400000000000000" pitchFamily="2" charset="-78"/>
              </a:rPr>
              <a:t> منتشر شد و شامل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۴۷۸</a:t>
            </a:r>
            <a:r>
              <a:rPr lang="fa-IR" sz="3600" b="1" dirty="0" smtClean="0">
                <a:cs typeface="B Zar" panose="00000400000000000000" pitchFamily="2" charset="-78"/>
              </a:rPr>
              <a:t> سئوال بود</a:t>
            </a:r>
            <a:endParaRPr lang="en-US" sz="36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>
              <a:lnSpc>
                <a:spcPct val="150000"/>
              </a:lnSpc>
            </a:pPr>
            <a:r>
              <a:rPr lang="fa-IR" sz="3600" b="1" cap="all" dirty="0" smtClean="0">
                <a:solidFill>
                  <a:srgbClr val="C00000"/>
                </a:solidFill>
                <a:cs typeface="B Zar" panose="00000400000000000000" pitchFamily="2" charset="-78"/>
              </a:rPr>
              <a:t>د:نسخه ایرانی  </a:t>
            </a:r>
          </a:p>
          <a:p>
            <a:pPr lvl="0" algn="r" rtl="1">
              <a:lnSpc>
                <a:spcPct val="150000"/>
              </a:lnSpc>
            </a:pPr>
            <a:r>
              <a:rPr lang="fa-IR" sz="2800" b="1" cap="all" dirty="0" smtClean="0">
                <a:cs typeface="B Zar" panose="00000400000000000000" pitchFamily="2" charset="-78"/>
              </a:rPr>
              <a:t>نسخه </a:t>
            </a:r>
            <a:r>
              <a:rPr lang="fa-IR" sz="2800" b="1" cap="all" dirty="0">
                <a:cs typeface="B Zar" panose="00000400000000000000" pitchFamily="2" charset="-78"/>
              </a:rPr>
              <a:t>کوتاه </a:t>
            </a:r>
            <a:r>
              <a:rPr lang="fa-IR" sz="2800" b="1" cap="all" dirty="0">
                <a:solidFill>
                  <a:srgbClr val="C00000"/>
                </a:solidFill>
                <a:cs typeface="B Zar" panose="00000400000000000000" pitchFamily="2" charset="-78"/>
              </a:rPr>
              <a:t>71</a:t>
            </a:r>
            <a:r>
              <a:rPr lang="fa-IR" sz="2800" b="1" cap="all" dirty="0">
                <a:cs typeface="B Zar" panose="00000400000000000000" pitchFamily="2" charset="-78"/>
              </a:rPr>
              <a:t> سئوالی آن در سال 1350  برای جامعه ایران تدوین </a:t>
            </a:r>
            <a:r>
              <a:rPr lang="fa-IR" sz="2800" b="1" cap="all" dirty="0" smtClean="0">
                <a:cs typeface="B Zar" panose="00000400000000000000" pitchFamily="2" charset="-78"/>
              </a:rPr>
              <a:t>گردید</a:t>
            </a:r>
            <a:r>
              <a:rPr lang="fa-IR" sz="2800" b="1" cap="all" dirty="0">
                <a:cs typeface="B Zar" panose="00000400000000000000" pitchFamily="2" charset="-78"/>
              </a:rPr>
              <a:t>،</a:t>
            </a:r>
            <a:r>
              <a:rPr lang="fa-IR" sz="2800" b="1" cap="all" dirty="0" smtClean="0">
                <a:cs typeface="B Zar" panose="00000400000000000000" pitchFamily="2" charset="-78"/>
              </a:rPr>
              <a:t> </a:t>
            </a:r>
            <a:r>
              <a:rPr lang="fa-IR" sz="2800" b="1" cap="all" dirty="0">
                <a:cs typeface="B Zar" panose="00000400000000000000" pitchFamily="2" charset="-78"/>
              </a:rPr>
              <a:t>ولی هنجار یابی آن کامل نبود</a:t>
            </a:r>
            <a:endParaRPr lang="en-US" sz="2800" dirty="0"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800" b="1" cap="all" dirty="0">
                <a:cs typeface="B Zar" panose="00000400000000000000" pitchFamily="2" charset="-78"/>
              </a:rPr>
              <a:t>در سال 1374 مجددا در ایران هنجار یابی شد</a:t>
            </a:r>
            <a:endParaRPr lang="en-US" sz="2800" dirty="0"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800" b="1" cap="all" dirty="0">
                <a:cs typeface="B Zar" panose="00000400000000000000" pitchFamily="2" charset="-78"/>
              </a:rPr>
              <a:t>این نسخه برای جامعه ایران هنجار شده است و مورد استفاده قرار می گیرد</a:t>
            </a:r>
            <a:endParaRPr lang="en-US" sz="2800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>
                <a:cs typeface="B Zar" panose="00000400000000000000" pitchFamily="2" charset="-78"/>
              </a:rPr>
              <a:t>  </a:t>
            </a:r>
            <a:endParaRPr lang="en-US" sz="2800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نسخه کوتاه 71 سئوالی ایرانی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Mitra" panose="00000400000000000000" pitchFamily="2" charset="-78"/>
              </a:rPr>
              <a:t> </a:t>
            </a:r>
            <a:r>
              <a:rPr lang="fa-IR" sz="2800" b="1" cap="all" dirty="0" smtClean="0">
                <a:cs typeface="B Mitra" panose="00000400000000000000" pitchFamily="2" charset="-78"/>
              </a:rPr>
              <a:t>نسخه </a:t>
            </a:r>
            <a:r>
              <a:rPr lang="fa-IR" sz="2800" b="1" cap="all" dirty="0">
                <a:cs typeface="B Mitra" panose="00000400000000000000" pitchFamily="2" charset="-78"/>
              </a:rPr>
              <a:t>71 سئوالی آن دارای </a:t>
            </a:r>
            <a:r>
              <a:rPr lang="fa-IR" sz="2800" b="1" cap="all" dirty="0">
                <a:solidFill>
                  <a:srgbClr val="C00000"/>
                </a:solidFill>
                <a:cs typeface="B Mitra" panose="00000400000000000000" pitchFamily="2" charset="-78"/>
              </a:rPr>
              <a:t>11</a:t>
            </a:r>
            <a:r>
              <a:rPr lang="fa-IR" sz="2800" b="1" cap="all" dirty="0">
                <a:cs typeface="B Mitra" panose="00000400000000000000" pitchFamily="2" charset="-78"/>
              </a:rPr>
              <a:t> مقیاس است که </a:t>
            </a:r>
            <a:r>
              <a:rPr lang="fa-IR" sz="2800" b="1" cap="all" dirty="0">
                <a:solidFill>
                  <a:srgbClr val="C00000"/>
                </a:solidFill>
                <a:cs typeface="B Mitra" panose="00000400000000000000" pitchFamily="2" charset="-78"/>
              </a:rPr>
              <a:t>3</a:t>
            </a:r>
            <a:r>
              <a:rPr lang="fa-IR" sz="2800" b="1" cap="all" dirty="0">
                <a:cs typeface="B Mitra" panose="00000400000000000000" pitchFamily="2" charset="-78"/>
              </a:rPr>
              <a:t> مقیاس </a:t>
            </a:r>
            <a:r>
              <a:rPr lang="fa-IR" sz="2800" b="1" cap="all" dirty="0" smtClean="0">
                <a:cs typeface="B Mitra" panose="00000400000000000000" pitchFamily="2" charset="-78"/>
              </a:rPr>
              <a:t>آن مقیاس </a:t>
            </a:r>
            <a:r>
              <a:rPr lang="fa-IR" sz="2800" b="1" cap="all" dirty="0">
                <a:solidFill>
                  <a:srgbClr val="C00000"/>
                </a:solidFill>
                <a:cs typeface="B Mitra" panose="00000400000000000000" pitchFamily="2" charset="-78"/>
              </a:rPr>
              <a:t>روایی</a:t>
            </a:r>
            <a:r>
              <a:rPr lang="fa-IR" sz="2800" b="1" cap="all" dirty="0">
                <a:cs typeface="B Mitra" panose="00000400000000000000" pitchFamily="2" charset="-78"/>
              </a:rPr>
              <a:t> و </a:t>
            </a:r>
            <a:r>
              <a:rPr lang="fa-IR" sz="2800" b="1" cap="all" dirty="0">
                <a:solidFill>
                  <a:srgbClr val="C00000"/>
                </a:solidFill>
                <a:cs typeface="B Mitra" panose="00000400000000000000" pitchFamily="2" charset="-78"/>
              </a:rPr>
              <a:t>8</a:t>
            </a:r>
            <a:r>
              <a:rPr lang="fa-IR" sz="2800" b="1" cap="all" dirty="0">
                <a:cs typeface="B Mitra" panose="00000400000000000000" pitchFamily="2" charset="-78"/>
              </a:rPr>
              <a:t> مقیاس آن بالینی می باشند</a:t>
            </a:r>
            <a:r>
              <a:rPr lang="fa-IR" sz="2800" b="1" cap="all" dirty="0" smtClean="0">
                <a:cs typeface="B Mitra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ea typeface="Times New Roman"/>
                <a:cs typeface="B Mitra" panose="00000400000000000000" pitchFamily="2" charset="-78"/>
              </a:rPr>
              <a:t> </a:t>
            </a:r>
            <a:r>
              <a:rPr lang="fa-IR" sz="2800" b="1" dirty="0">
                <a:ea typeface="Times New Roman"/>
                <a:cs typeface="B Mitra" panose="00000400000000000000" pitchFamily="2" charset="-78"/>
              </a:rPr>
              <a:t>از آنجا که در مقیاس های «</a:t>
            </a:r>
            <a:r>
              <a:rPr lang="fa-IR" sz="2800" b="1" dirty="0">
                <a:solidFill>
                  <a:srgbClr val="C00000"/>
                </a:solidFill>
                <a:ea typeface="Times New Roman"/>
                <a:cs typeface="B Mitra" panose="00000400000000000000" pitchFamily="2" charset="-78"/>
              </a:rPr>
              <a:t>مردانگی-زنانگی</a:t>
            </a:r>
            <a:r>
              <a:rPr lang="fa-IR" sz="2800" b="1" dirty="0">
                <a:ea typeface="Times New Roman"/>
                <a:cs typeface="B Mitra" panose="00000400000000000000" pitchFamily="2" charset="-78"/>
              </a:rPr>
              <a:t>» و «</a:t>
            </a:r>
            <a:r>
              <a:rPr lang="fa-IR" sz="2800" b="1" dirty="0">
                <a:solidFill>
                  <a:srgbClr val="C00000"/>
                </a:solidFill>
                <a:ea typeface="Times New Roman"/>
                <a:cs typeface="B Mitra" panose="00000400000000000000" pitchFamily="2" charset="-78"/>
              </a:rPr>
              <a:t>درونگرایی-برونگرایی</a:t>
            </a:r>
            <a:r>
              <a:rPr lang="fa-IR" sz="2800" b="1" dirty="0">
                <a:ea typeface="Times New Roman"/>
                <a:cs typeface="B Mitra" panose="00000400000000000000" pitchFamily="2" charset="-78"/>
              </a:rPr>
              <a:t> </a:t>
            </a:r>
            <a:r>
              <a:rPr lang="fa-IR" sz="2800" b="1" dirty="0">
                <a:solidFill>
                  <a:srgbClr val="C00000"/>
                </a:solidFill>
                <a:ea typeface="Times New Roman"/>
                <a:cs typeface="B Mitra" panose="00000400000000000000" pitchFamily="2" charset="-78"/>
              </a:rPr>
              <a:t>اجتماعی</a:t>
            </a:r>
            <a:r>
              <a:rPr lang="fa-IR" sz="2800" b="1" dirty="0">
                <a:ea typeface="Times New Roman"/>
                <a:cs typeface="B Mitra" panose="00000400000000000000" pitchFamily="2" charset="-78"/>
              </a:rPr>
              <a:t>» سئوالات توهین آمیز به نظر می رسید، در نرم ایرانی این دو مقیاس حذف شد. </a:t>
            </a:r>
            <a:endParaRPr lang="fa-IR" sz="2800" b="1" cap="all" dirty="0" smtClean="0"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ea typeface="Times New Roman"/>
                <a:cs typeface="B Mitra" panose="00000400000000000000" pitchFamily="2" charset="-78"/>
              </a:rPr>
              <a:t>پرسشنامه </a:t>
            </a:r>
            <a:r>
              <a:rPr lang="fa-IR" sz="2800" b="1" dirty="0">
                <a:ea typeface="Times New Roman"/>
                <a:cs typeface="B Mitra" panose="00000400000000000000" pitchFamily="2" charset="-78"/>
              </a:rPr>
              <a:t>نرم شده ایرانی </a:t>
            </a:r>
            <a:r>
              <a:rPr lang="fa-IR" sz="2800" b="1" dirty="0" smtClean="0">
                <a:ea typeface="Times New Roman"/>
                <a:cs typeface="B Mitra" panose="00000400000000000000" pitchFamily="2" charset="-78"/>
              </a:rPr>
              <a:t>و </a:t>
            </a:r>
            <a:r>
              <a:rPr lang="fa-IR" sz="2800" b="1" dirty="0">
                <a:ea typeface="Times New Roman"/>
                <a:cs typeface="B Mitra" panose="00000400000000000000" pitchFamily="2" charset="-78"/>
              </a:rPr>
              <a:t>همانند سایر نسخه ها برای افراد بالای 16 سال و یا افرادی که حداقل 8 کلاس سوادداشته باشند، قابل اجراست</a:t>
            </a:r>
            <a:endParaRPr lang="en-US" sz="2800" b="1" dirty="0"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Mitra" panose="00000400000000000000" pitchFamily="2" charset="-78"/>
              </a:rPr>
              <a:t> 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نسخه کوتاه 71 سئوالی ایرانی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8846" y="1916573"/>
            <a:ext cx="9264960" cy="238995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cs typeface="B Zar" panose="00000400000000000000" pitchFamily="2" charset="-78"/>
              </a:rPr>
              <a:t>مقیاس های پرسشنامه شخصیت چند وجهی مینه سوتا</a:t>
            </a:r>
            <a:endParaRPr lang="en-US" sz="36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56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228662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323044"/>
              </p:ext>
            </p:extLst>
          </p:nvPr>
        </p:nvGraphicFramePr>
        <p:xfrm>
          <a:off x="1977409" y="781717"/>
          <a:ext cx="87224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03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الف </a:t>
            </a:r>
            <a:r>
              <a:rPr lang="fa-IR" sz="3600" b="1" dirty="0">
                <a:cs typeface="B Zar" panose="00000400000000000000" pitchFamily="2" charset="-78"/>
              </a:rPr>
              <a:t>– مقیاس های </a:t>
            </a:r>
            <a:r>
              <a:rPr lang="fa-IR" sz="3600" b="1" dirty="0" smtClean="0">
                <a:cs typeface="B Zar" panose="00000400000000000000" pitchFamily="2" charset="-78"/>
              </a:rPr>
              <a:t>روایی:اعتبار آزمون</a:t>
            </a:r>
          </a:p>
          <a:p>
            <a:pPr algn="r" rtl="1">
              <a:lnSpc>
                <a:spcPct val="200000"/>
              </a:lnSpc>
            </a:pPr>
            <a:endParaRPr lang="fa-IR" sz="3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ب- </a:t>
            </a:r>
            <a:r>
              <a:rPr lang="fa-IR" sz="3600" b="1" dirty="0">
                <a:cs typeface="B Zar" panose="00000400000000000000" pitchFamily="2" charset="-78"/>
              </a:rPr>
              <a:t>مقیاس های </a:t>
            </a:r>
            <a:r>
              <a:rPr lang="fa-IR" sz="3600" b="1" dirty="0" smtClean="0">
                <a:cs typeface="B Zar" panose="00000400000000000000" pitchFamily="2" charset="-78"/>
              </a:rPr>
              <a:t>بالینی:تشخیص اختلالات روانی</a:t>
            </a:r>
            <a:endParaRPr lang="fa-IR" sz="36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مقیاس های پرسشنامه شخصیت چند وجهی مینه سوتا</a:t>
            </a:r>
            <a:endParaRPr lang="en-US" sz="24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60" y="2566219"/>
            <a:ext cx="7720882" cy="99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85" y="4542504"/>
            <a:ext cx="7934632" cy="119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مقیاس های روایی ، </a:t>
            </a:r>
            <a:r>
              <a:rPr lang="fa-IR" sz="2800" b="1" dirty="0" smtClean="0">
                <a:cs typeface="B Zar" panose="00000400000000000000" pitchFamily="2" charset="-78"/>
              </a:rPr>
              <a:t>مقیاس های </a:t>
            </a:r>
            <a:r>
              <a:rPr lang="fa-IR" sz="2800" b="1" dirty="0">
                <a:cs typeface="B Zar" panose="00000400000000000000" pitchFamily="2" charset="-78"/>
              </a:rPr>
              <a:t>را شامل می‌شود که قبل از تفسیر و نمره گذاری </a:t>
            </a:r>
            <a:r>
              <a:rPr lang="fa-IR" sz="2800" b="1" dirty="0" smtClean="0">
                <a:cs typeface="B Zar" panose="00000400000000000000" pitchFamily="2" charset="-78"/>
              </a:rPr>
              <a:t>مقیاس های </a:t>
            </a:r>
            <a:r>
              <a:rPr lang="fa-IR" sz="2800" b="1" dirty="0">
                <a:cs typeface="B Zar" panose="00000400000000000000" pitchFamily="2" charset="-78"/>
              </a:rPr>
              <a:t>بالینی نمره گذاری و تفسیر می‌شود.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مقیاسهای </a:t>
            </a:r>
            <a:r>
              <a:rPr lang="fa-IR" sz="2800" b="1" dirty="0">
                <a:cs typeface="B Zar" panose="00000400000000000000" pitchFamily="2" charset="-78"/>
              </a:rPr>
              <a:t>روایی شامل مواردی است که احتمال </a:t>
            </a:r>
            <a:r>
              <a:rPr lang="fa-IR" sz="2800" b="1" dirty="0" smtClean="0">
                <a:cs typeface="B Zar" panose="00000400000000000000" pitchFamily="2" charset="-78"/>
              </a:rPr>
              <a:t>اینکه</a:t>
            </a:r>
            <a:r>
              <a:rPr lang="fa-IR" sz="3200" b="1" dirty="0" smtClean="0">
                <a:cs typeface="B Zar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فرد به برخی از سوالات دروغ گفته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باشد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یا جنبه‌های دفاعی به خود گرفته باشد </a:t>
            </a:r>
            <a:endParaRPr lang="fa-IR" sz="3200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3-یا خود را برتر و موجه تر نشان دهد را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مشخص می‌کند. 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مقیاس های روایی</a:t>
            </a:r>
            <a:r>
              <a:rPr lang="en-US" sz="2800" b="1" dirty="0">
                <a:solidFill>
                  <a:srgbClr val="C00000"/>
                </a:solidFill>
                <a:cs typeface="B Zar" panose="00000400000000000000" pitchFamily="2" charset="-78"/>
              </a:rPr>
              <a:t>validity</a:t>
            </a:r>
            <a:endParaRPr lang="en-US" sz="28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" y="2322926"/>
            <a:ext cx="2939949" cy="30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آزمون </a:t>
            </a:r>
            <a:r>
              <a:rPr lang="en-US" sz="36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MMPI </a:t>
            </a:r>
            <a:r>
              <a:rPr lang="fa-IR" sz="36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از پرمصرفترین و </a:t>
            </a:r>
            <a:r>
              <a:rPr lang="fa-IR" sz="36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مهمترین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36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پرسشنامه های شخصیتی بالینی </a:t>
            </a:r>
            <a:r>
              <a:rPr lang="fa-IR" sz="36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است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بیش </a:t>
            </a:r>
            <a:r>
              <a:rPr lang="fa-IR" sz="36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از  </a:t>
            </a:r>
            <a:r>
              <a:rPr lang="fa-IR" sz="36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ده هزار منبع </a:t>
            </a:r>
            <a:r>
              <a:rPr lang="fa-IR" sz="36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تحقیق درباره آن منتشر شده است. </a:t>
            </a:r>
            <a:endParaRPr lang="fa-IR" sz="3600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5" y="1191449"/>
            <a:ext cx="2841287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پایایی </a:t>
            </a:r>
            <a:r>
              <a:rPr lang="fa-IR" sz="3600" b="1" dirty="0">
                <a:cs typeface="B Zar" panose="00000400000000000000" pitchFamily="2" charset="-78"/>
              </a:rPr>
              <a:t>به ثبات در اندازه گیری نتایج آزمون مربوط می شود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>
                <a:cs typeface="B Zar" panose="00000400000000000000" pitchFamily="2" charset="-78"/>
              </a:rPr>
              <a:t>آزمون چیزی ویژگی و یا صفتی را که می خواهد اندازه </a:t>
            </a:r>
            <a:r>
              <a:rPr lang="fa-IR" sz="3600" b="1" dirty="0" smtClean="0">
                <a:cs typeface="B Zar" panose="00000400000000000000" pitchFamily="2" charset="-78"/>
              </a:rPr>
              <a:t>بگیرد </a:t>
            </a:r>
            <a:r>
              <a:rPr lang="fa-IR" sz="3600" b="1" dirty="0">
                <a:cs typeface="B Zar" panose="00000400000000000000" pitchFamily="2" charset="-78"/>
              </a:rPr>
              <a:t>دقیق اندازه </a:t>
            </a:r>
            <a:r>
              <a:rPr lang="fa-IR" sz="3600" b="1" dirty="0" smtClean="0">
                <a:cs typeface="B Zar" panose="00000400000000000000" pitchFamily="2" charset="-78"/>
              </a:rPr>
              <a:t>بگیرد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به عبارت دیگر در اندازه گیری های مکرر نتایج 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با ثباتی را نشان دهد</a:t>
            </a:r>
            <a:endParaRPr lang="fa-IR" sz="36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پایایی </a:t>
            </a:r>
            <a:r>
              <a:rPr lang="en-US" sz="3600" b="1" dirty="0">
                <a:solidFill>
                  <a:srgbClr val="C00000"/>
                </a:solidFill>
                <a:cs typeface="B Zar" panose="00000400000000000000" pitchFamily="2" charset="-78"/>
              </a:rPr>
              <a:t>reliability</a:t>
            </a:r>
            <a:endParaRPr lang="en-US" sz="36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7" y="3694471"/>
            <a:ext cx="338792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0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36606" y="1772696"/>
            <a:ext cx="6518787" cy="169650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4400" b="1" dirty="0">
                <a:cs typeface="B Zar" panose="00000400000000000000" pitchFamily="2" charset="-78"/>
              </a:rPr>
              <a:t>مقیاس های روایی</a:t>
            </a:r>
            <a:endParaRPr lang="en-US" sz="4400" dirty="0">
              <a:cs typeface="B Zar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32" y="4055806"/>
            <a:ext cx="7621481" cy="131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8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1-مقیاس </a:t>
            </a:r>
            <a:r>
              <a:rPr lang="en-US" sz="3600" b="1" dirty="0">
                <a:cs typeface="B Zar" panose="00000400000000000000" pitchFamily="2" charset="-78"/>
              </a:rPr>
              <a:t>L</a:t>
            </a:r>
            <a:r>
              <a:rPr lang="fa-IR" sz="3600" b="1" dirty="0">
                <a:cs typeface="B Zar" panose="00000400000000000000" pitchFamily="2" charset="-78"/>
              </a:rPr>
              <a:t>  دروغ سنج           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2-مقیاس  </a:t>
            </a:r>
            <a:r>
              <a:rPr lang="en-US" sz="3600" b="1" dirty="0">
                <a:cs typeface="B Zar" panose="00000400000000000000" pitchFamily="2" charset="-78"/>
              </a:rPr>
              <a:t>F</a:t>
            </a:r>
            <a:r>
              <a:rPr lang="fa-IR" sz="3600" b="1" dirty="0">
                <a:cs typeface="B Zar" panose="00000400000000000000" pitchFamily="2" charset="-78"/>
              </a:rPr>
              <a:t>  آشفتگی روانی یا عدم همکاری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3- مقیاس </a:t>
            </a:r>
            <a:r>
              <a:rPr lang="en-US" sz="3600" b="1" dirty="0">
                <a:cs typeface="B Zar" panose="00000400000000000000" pitchFamily="2" charset="-78"/>
              </a:rPr>
              <a:t>K</a:t>
            </a:r>
            <a:r>
              <a:rPr lang="fa-IR" sz="3600" b="1" dirty="0">
                <a:cs typeface="B Zar" panose="00000400000000000000" pitchFamily="2" charset="-78"/>
              </a:rPr>
              <a:t>   دفاعی یا مقاومت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مقیاس های روایی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1" y="1615619"/>
            <a:ext cx="2628900" cy="41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6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44633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68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معرفی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شخصیتی چند وجهی مینه سوتا</a:t>
            </a:r>
          </a:p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47884" y="1916573"/>
            <a:ext cx="5869858" cy="216873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4000" b="1" dirty="0" smtClean="0">
                <a:cs typeface="B Zar" panose="00000400000000000000" pitchFamily="2" charset="-78"/>
              </a:rPr>
              <a:t>مقیاس روایی</a:t>
            </a:r>
            <a:r>
              <a:rPr lang="en-US" sz="4000" b="1" dirty="0" smtClean="0">
                <a:cs typeface="B Zar" panose="00000400000000000000" pitchFamily="2" charset="-78"/>
              </a:rPr>
              <a:t> L </a:t>
            </a:r>
            <a:endParaRPr lang="en-US" sz="4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72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MMPI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علاوه بر کاربرد مفید بالینی،مقدار زیادی از </a:t>
            </a:r>
            <a:endParaRPr lang="fa-IR" sz="3200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ادبیات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تحقیق را به راه انداخته </a:t>
            </a: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است .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اغلب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به عنوان یک ابزار اندازه گیری در </a:t>
            </a: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مطالعات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تحقیقی به کار رفته است</a:t>
            </a:r>
            <a:endParaRPr lang="en-US" sz="3200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7" y="1823183"/>
            <a:ext cx="2857500" cy="30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 چند گانه مینه سوتا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68014" y="2330245"/>
            <a:ext cx="8111612" cy="2212257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آنچه با هم خواهیم آموخت</a:t>
            </a:r>
            <a:endParaRPr lang="fa-IR" sz="4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78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الف </a:t>
            </a:r>
            <a:r>
              <a:rPr lang="fa-IR" sz="4400" b="1" dirty="0">
                <a:cs typeface="B Zar" panose="00000400000000000000" pitchFamily="2" charset="-78"/>
              </a:rPr>
              <a:t>: مبانی نظری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cs typeface="B Zar" panose="00000400000000000000" pitchFamily="2" charset="-78"/>
              </a:rPr>
              <a:t>ب: اجرا 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cs typeface="B Zar" panose="00000400000000000000" pitchFamily="2" charset="-78"/>
              </a:rPr>
              <a:t>پ: نمره گذاری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cs typeface="B Zar" panose="00000400000000000000" pitchFamily="2" charset="-78"/>
              </a:rPr>
              <a:t>ت: </a:t>
            </a:r>
            <a:r>
              <a:rPr lang="fa-IR" sz="4400" b="1" dirty="0" smtClean="0">
                <a:cs typeface="B Zar" panose="00000400000000000000" pitchFamily="2" charset="-78"/>
              </a:rPr>
              <a:t>تفسیر</a:t>
            </a:r>
            <a:endParaRPr lang="en-US" sz="44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44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پرسشنامه شخصیت چند وجهی مینه سوتا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5" y="1823182"/>
            <a:ext cx="4844087" cy="32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87445" y="1916573"/>
            <a:ext cx="6563032" cy="2625929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dirty="0">
                <a:solidFill>
                  <a:schemeClr val="bg1"/>
                </a:solidFill>
                <a:cs typeface="B Zar" panose="00000400000000000000" pitchFamily="2" charset="-78"/>
              </a:rPr>
              <a:t>الف: 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cap="all" dirty="0">
                <a:cs typeface="B Zar" panose="00000400000000000000" pitchFamily="2" charset="-78"/>
              </a:rPr>
              <a:t>دو روش عمده در ارزیابی </a:t>
            </a:r>
            <a:r>
              <a:rPr lang="fa-IR" sz="3600" b="1" cap="all" dirty="0" smtClean="0">
                <a:cs typeface="B Zar" panose="00000400000000000000" pitchFamily="2" charset="-78"/>
              </a:rPr>
              <a:t>شخصیت:</a:t>
            </a:r>
            <a:endParaRPr lang="en-US" sz="36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>
                <a:cs typeface="B Zar" panose="00000400000000000000" pitchFamily="2" charset="-78"/>
              </a:rPr>
              <a:t> </a:t>
            </a:r>
            <a:r>
              <a:rPr lang="fa-IR" sz="3600" b="1" cap="all" dirty="0" smtClean="0">
                <a:solidFill>
                  <a:srgbClr val="C00000"/>
                </a:solidFill>
                <a:cs typeface="B Zar" panose="00000400000000000000" pitchFamily="2" charset="-78"/>
              </a:rPr>
              <a:t>1-آزمون </a:t>
            </a:r>
            <a:r>
              <a:rPr lang="fa-IR" sz="3600" b="1" cap="all" dirty="0">
                <a:solidFill>
                  <a:srgbClr val="C00000"/>
                </a:solidFill>
                <a:cs typeface="B Zar" panose="00000400000000000000" pitchFamily="2" charset="-78"/>
              </a:rPr>
              <a:t>های فرافکن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4000" b="1" cap="all" dirty="0">
                <a:cs typeface="B Zar" panose="00000400000000000000" pitchFamily="2" charset="-78"/>
              </a:rPr>
              <a:t>آزمون لکه های جوهر رورشاخ</a:t>
            </a:r>
            <a:endParaRPr lang="en-US" sz="4000" b="1" dirty="0"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4000" b="1" cap="all" dirty="0">
                <a:cs typeface="B Zar" panose="00000400000000000000" pitchFamily="2" charset="-78"/>
              </a:rPr>
              <a:t>آزمون اندریافت موضوع </a:t>
            </a:r>
            <a:r>
              <a:rPr lang="en-US" sz="4000" b="1" cap="all" dirty="0">
                <a:cs typeface="B Zar" panose="00000400000000000000" pitchFamily="2" charset="-78"/>
              </a:rPr>
              <a:t>T.A.T</a:t>
            </a:r>
            <a:endParaRPr lang="en-US" sz="40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000" b="1" cap="all" dirty="0">
                <a:cs typeface="B Zar" panose="00000400000000000000" pitchFamily="2" charset="-78"/>
              </a:rPr>
              <a:t>آزمون اندریافت کودکان </a:t>
            </a:r>
            <a:r>
              <a:rPr lang="en-US" sz="4000" b="1" cap="all" dirty="0" smtClean="0">
                <a:cs typeface="B Zar" panose="00000400000000000000" pitchFamily="2" charset="-78"/>
              </a:rPr>
              <a:t>c.a.t</a:t>
            </a:r>
            <a:endParaRPr lang="en-US" sz="40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الف: مبانی نظری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5" y="1392597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18" y="2384379"/>
            <a:ext cx="205088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8" y="3775029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3"/>
            <a:ext cx="10296394" cy="1217233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آزمون لکه های جوهر رورشاخ</a:t>
            </a:r>
            <a:b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en-US" sz="3200" b="1" dirty="0">
                <a:solidFill>
                  <a:srgbClr val="C00000"/>
                </a:solidFill>
                <a:cs typeface="B Zar" panose="00000400000000000000" pitchFamily="2" charset="-78"/>
              </a:rPr>
              <a:t>Rorschach test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347" y="1728443"/>
            <a:ext cx="1025012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17324</TotalTime>
  <Words>850</Words>
  <Application>Microsoft Office PowerPoint</Application>
  <PresentationFormat>Custom</PresentationFormat>
  <Paragraphs>195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6142</cp:revision>
  <dcterms:created xsi:type="dcterms:W3CDTF">2020-10-27T13:35:18Z</dcterms:created>
  <dcterms:modified xsi:type="dcterms:W3CDTF">2021-11-29T07:35:22Z</dcterms:modified>
</cp:coreProperties>
</file>