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10"/>
  </p:notesMasterIdLst>
  <p:sldIdLst>
    <p:sldId id="317" r:id="rId2"/>
    <p:sldId id="257" r:id="rId3"/>
    <p:sldId id="287" r:id="rId4"/>
    <p:sldId id="288" r:id="rId5"/>
    <p:sldId id="319" r:id="rId6"/>
    <p:sldId id="320" r:id="rId7"/>
    <p:sldId id="321" r:id="rId8"/>
    <p:sldId id="285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B08600"/>
    <a:srgbClr val="CC3300"/>
    <a:srgbClr val="94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332D-7B3E-424C-AA80-3674D35E314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3FB75-5E57-48D6-A989-164B36713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FB75-5E57-48D6-A989-164B36713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83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885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162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173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03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83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060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093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050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569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83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8A9F-5287-4F01-9D48-B49CEE876631}" type="datetimeFigureOut">
              <a:rPr lang="fa-IR" smtClean="0"/>
              <a:pPr/>
              <a:t>17/10/1440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5F12-7200-4422-B943-9438419E92D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603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1089075"/>
          </a:xfrm>
        </p:spPr>
        <p:txBody>
          <a:bodyPr/>
          <a:lstStyle/>
          <a:p>
            <a:r>
              <a:rPr lang="fa-IR" dirty="0" smtClean="0"/>
              <a:t>تجارت ا</a:t>
            </a:r>
            <a:r>
              <a:rPr lang="fa-IR" dirty="0"/>
              <a:t>ل</a:t>
            </a:r>
            <a:r>
              <a:rPr lang="fa-IR" dirty="0" smtClean="0"/>
              <a:t>کترونیک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3226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86707" y="5167859"/>
            <a:ext cx="489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Bardiya" panose="00000400000000000000" pitchFamily="2" charset="-78"/>
              </a:rPr>
              <a:t> * مروري بر كسب و كار الكترونيك و تجارت الكترونيكي</a:t>
            </a:r>
            <a:endParaRPr lang="en-US" sz="2400" b="1" dirty="0">
              <a:solidFill>
                <a:schemeClr val="bg1"/>
              </a:solidFill>
              <a:cs typeface="B Bardiy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57" y="604444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Bardiya" panose="00000400000000000000" pitchFamily="2" charset="-78"/>
              </a:rPr>
              <a:t>* مكانيزم هاي اصلي تجارت الكترونيك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ommerc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571480"/>
            <a:ext cx="5043494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Lotus" pitchFamily="2" charset="-78"/>
              </a:rPr>
              <a:t/>
            </a:r>
            <a:br>
              <a:rPr lang="en-US" sz="3600" b="1" dirty="0" smtClean="0">
                <a:cs typeface="Lotus" pitchFamily="2" charset="-78"/>
              </a:rPr>
            </a:br>
            <a:endParaRPr lang="fa-IR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48" y="285728"/>
            <a:ext cx="6043626" cy="63266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2  Za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3645024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33338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lang="fa-IR" sz="2800" dirty="0" smtClean="0">
                <a:solidFill>
                  <a:schemeClr val="bg1"/>
                </a:solidFill>
                <a:cs typeface="B Bardiya" panose="00000400000000000000" pitchFamily="2" charset="-78"/>
              </a:rPr>
              <a:t>تعريف وسيع‌تري از تجارت الكترونيك كه نه تنها شامل خريد و فروش كالاها و خدمات، </a:t>
            </a:r>
            <a:r>
              <a:rPr lang="en-US" sz="2800" dirty="0" smtClean="0">
                <a:solidFill>
                  <a:schemeClr val="bg1"/>
                </a:solidFill>
                <a:cs typeface="B Bardiya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Bardiya" panose="00000400000000000000" pitchFamily="2" charset="-78"/>
              </a:rPr>
              <a:t>بلكه شامل خدمات‌رساني به مشتريان، همكاري با شركاي تجاري و هدايت </a:t>
            </a:r>
            <a:r>
              <a:rPr lang="en-US" sz="2800" dirty="0" smtClean="0">
                <a:solidFill>
                  <a:schemeClr val="bg1"/>
                </a:solidFill>
                <a:cs typeface="B Bardiya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Bardiya" panose="00000400000000000000" pitchFamily="2" charset="-78"/>
              </a:rPr>
              <a:t>تراكنش‌هاي الكترونيكي در يك سازمان مي‌باشد</a:t>
            </a:r>
            <a:endParaRPr lang="en-US" sz="2800" dirty="0">
              <a:cs typeface="B Bardiy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305" y="65678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B Bardiya" panose="00000400000000000000" pitchFamily="2" charset="-78"/>
              </a:rPr>
              <a:t>تعریفی از کسب و کار الکترونیک</a:t>
            </a:r>
            <a:endParaRPr lang="en-US" sz="2800" b="1" dirty="0">
              <a:solidFill>
                <a:schemeClr val="bg1"/>
              </a:solidFill>
              <a:cs typeface="B Bardiya" panose="00000400000000000000" pitchFamily="2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" y="0"/>
            <a:ext cx="9144000" cy="705935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28690" y="460967"/>
            <a:ext cx="9144000" cy="98645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125" indent="-365125" algn="ctr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11200" b="1" dirty="0" smtClean="0">
                <a:cs typeface="B Bardiya" panose="00000400000000000000" pitchFamily="2" charset="-78"/>
              </a:rPr>
              <a:t> </a:t>
            </a:r>
            <a:r>
              <a:rPr lang="en-US" sz="11200" b="1" dirty="0" smtClean="0">
                <a:cs typeface="B Bardiya" panose="00000400000000000000" pitchFamily="2" charset="-78"/>
              </a:rPr>
              <a:t> </a:t>
            </a:r>
            <a:r>
              <a:rPr lang="fa-IR" sz="11200" b="1" dirty="0" smtClean="0">
                <a:cs typeface="B Bardiya" panose="00000400000000000000" pitchFamily="2" charset="-78"/>
              </a:rPr>
              <a:t> تجارت الكترونيك محض يا نسبي</a:t>
            </a:r>
            <a:endParaRPr lang="fa-IR" sz="11200" b="1" dirty="0">
              <a:cs typeface="B Bardiya" panose="00000400000000000000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900" b="1" dirty="0" smtClean="0">
                <a:latin typeface="+mn-lt"/>
                <a:cs typeface="Lotus" pitchFamily="2" charset="-78"/>
              </a:rPr>
              <a:t>                                                                     </a:t>
            </a:r>
            <a:endParaRPr lang="fa-IR" sz="2800" b="1" dirty="0" smtClean="0">
              <a:latin typeface="+mn-lt"/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 smtClean="0"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 smtClean="0"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 smtClean="0">
              <a:latin typeface="+mn-lt"/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 smtClean="0">
              <a:latin typeface="+mn-lt"/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 smtClean="0">
              <a:latin typeface="+mn-lt"/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 smtClean="0">
              <a:latin typeface="+mn-lt"/>
              <a:cs typeface="Lotus" pitchFamily="2" charset="-78"/>
            </a:endParaRP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800" dirty="0" smtClean="0">
                <a:latin typeface="+mn-lt"/>
                <a:cs typeface="Lotus" pitchFamily="2" charset="-78"/>
              </a:rPr>
              <a:t>                                               </a:t>
            </a: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fa-IR" sz="2800" dirty="0" smtClean="0">
                <a:latin typeface="+mn-lt"/>
                <a:cs typeface="Lotus" pitchFamily="2" charset="-78"/>
              </a:rPr>
              <a:t> </a:t>
            </a:r>
          </a:p>
          <a:p>
            <a:pPr marL="1028700" indent="-395288" rt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fa-IR" sz="2800" dirty="0" smtClean="0">
              <a:latin typeface="+mn-lt"/>
              <a:cs typeface="Lot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6074" y="198731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Bardiya" panose="00000400000000000000" pitchFamily="2" charset="-78"/>
              </a:rPr>
              <a:t>تجارت الکترونیک می تواند بسته به درجه دیجیتالی کردن ابعاد سه گانه زیر شکل های متعددی به خود بگیرد</a:t>
            </a:r>
            <a:endParaRPr lang="en-US" sz="2400" b="1" dirty="0">
              <a:cs typeface="B Bardiy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Bardiya" panose="00000400000000000000" pitchFamily="2" charset="-78"/>
              </a:rPr>
              <a:t>محصول: (خدمت) فروخته شده</a:t>
            </a:r>
            <a:endParaRPr lang="en-US" sz="2000" b="1" dirty="0">
              <a:cs typeface="B Bardiy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95001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Bardiya" panose="00000400000000000000" pitchFamily="2" charset="-78"/>
              </a:rPr>
              <a:t>فرآیند:</a:t>
            </a:r>
            <a:r>
              <a:rPr lang="fa-IR" sz="2000" b="1" dirty="0" smtClean="0">
                <a:cs typeface="B Bardiya" panose="00000400000000000000" pitchFamily="2" charset="-78"/>
                <a:sym typeface="Wingdings" panose="05000000000000000000" pitchFamily="2" charset="2"/>
              </a:rPr>
              <a:t>(مثلا سفارش دهی –پرداخت و تکمیل و انجام سفارش)</a:t>
            </a:r>
            <a:endParaRPr lang="en-US" sz="2000" b="1" dirty="0">
              <a:cs typeface="B Bardiya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35012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Bardiya" panose="00000400000000000000" pitchFamily="2" charset="-78"/>
              </a:rPr>
              <a:t>عامل عرضه: واسطه</a:t>
            </a:r>
            <a:endParaRPr lang="en-US" sz="2000" b="1" dirty="0">
              <a:cs typeface="B Bardiy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5" y="1157666"/>
            <a:ext cx="1696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B Bardiya" panose="00000400000000000000" pitchFamily="2" charset="-78"/>
              </a:rPr>
              <a:t>Brick-and-mortar</a:t>
            </a:r>
            <a:r>
              <a:rPr lang="fa-IR" sz="2000" b="1" dirty="0">
                <a:cs typeface="B Bardiya" panose="00000400000000000000" pitchFamily="2" charset="-78"/>
              </a:rPr>
              <a:t> اقتصاد سنتی</a:t>
            </a:r>
            <a:endParaRPr lang="en-US" sz="2000" b="1" dirty="0">
              <a:cs typeface="B Bardiy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82" y="2725179"/>
            <a:ext cx="13909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B Bardiya" panose="00000400000000000000" pitchFamily="2" charset="-78"/>
              </a:rPr>
              <a:t>Click-and-mortar</a:t>
            </a:r>
            <a:r>
              <a:rPr lang="fa-IR" sz="2000" b="1" dirty="0">
                <a:cs typeface="B Bardiya" panose="00000400000000000000" pitchFamily="2" charset="-78"/>
              </a:rPr>
              <a:t> تجارت الکترونیکی جزئی</a:t>
            </a:r>
            <a:endParaRPr lang="en-US" sz="2000" b="1" dirty="0">
              <a:cs typeface="B Bardiya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8520" y="4941168"/>
            <a:ext cx="2263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B Bardiya" panose="00000400000000000000" pitchFamily="2" charset="-78"/>
              </a:rPr>
              <a:t>Virtual (pure-play)</a:t>
            </a:r>
            <a:endParaRPr lang="fa-IR" sz="2000" b="1" dirty="0">
              <a:cs typeface="B Bardiya" panose="00000400000000000000" pitchFamily="2" charset="-78"/>
            </a:endParaRPr>
          </a:p>
          <a:p>
            <a:pPr algn="ctr"/>
            <a:r>
              <a:rPr lang="fa-IR" sz="2000" b="1" dirty="0">
                <a:cs typeface="B Bardiya" panose="00000400000000000000" pitchFamily="2" charset="-78"/>
              </a:rPr>
              <a:t>تجارت</a:t>
            </a:r>
          </a:p>
          <a:p>
            <a:pPr algn="ctr"/>
            <a:r>
              <a:rPr lang="fa-IR" sz="2000" b="1" dirty="0">
                <a:cs typeface="B Bardiya" panose="00000400000000000000" pitchFamily="2" charset="-78"/>
              </a:rPr>
              <a:t> الکترونیکی محض</a:t>
            </a:r>
            <a:endParaRPr lang="en-US" sz="2000" b="1" dirty="0">
              <a:cs typeface="B Bardiy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2879067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  <a:cs typeface="B Bardiya" panose="00000400000000000000" pitchFamily="2" charset="-78"/>
              </a:rPr>
              <a:t>انواع اشکال تجارت</a:t>
            </a:r>
            <a:endParaRPr lang="en-US" sz="4000" b="1" dirty="0">
              <a:solidFill>
                <a:schemeClr val="bg1"/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38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5497" y="5085184"/>
            <a:ext cx="4653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cs typeface="B Bardiya" panose="00000400000000000000" pitchFamily="2" charset="-78"/>
              </a:rPr>
              <a:t> Brick &amp; Mortar </a:t>
            </a:r>
            <a:r>
              <a:rPr lang="fa-IR" sz="3200" b="1" dirty="0">
                <a:cs typeface="B Bardiya" panose="00000400000000000000" pitchFamily="2" charset="-78"/>
              </a:rPr>
              <a:t>اقتصاد سنتی </a:t>
            </a:r>
            <a:endParaRPr lang="en-US" sz="3200" b="1" dirty="0"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634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"/>
            <a:ext cx="9144000" cy="6866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44522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accent4">
                    <a:lumMod val="75000"/>
                  </a:schemeClr>
                </a:solidFill>
                <a:cs typeface="B Bardiya" panose="00000400000000000000" pitchFamily="2" charset="-78"/>
              </a:rPr>
              <a:t>خرید و فروش به روش سنتی مثل مراجعه مشتری به فروشگا و خرید کالا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496536"/>
            <a:ext cx="482918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 smtClean="0">
                <a:cs typeface="B Bardiya" panose="00000400000000000000" pitchFamily="2" charset="-78"/>
              </a:rPr>
              <a:t>مكانيزم هاي خرده </a:t>
            </a:r>
            <a:r>
              <a:rPr lang="en-US" sz="3200" b="1" dirty="0" smtClean="0">
                <a:cs typeface="B Bardiya" panose="00000400000000000000" pitchFamily="2" charset="-78"/>
              </a:rPr>
              <a:t/>
            </a:r>
            <a:br>
              <a:rPr lang="en-US" sz="3200" b="1" dirty="0" smtClean="0">
                <a:cs typeface="B Bardiya" panose="00000400000000000000" pitchFamily="2" charset="-78"/>
              </a:rPr>
            </a:br>
            <a:r>
              <a:rPr lang="fa-IR" sz="3200" b="1" dirty="0" smtClean="0">
                <a:cs typeface="B Bardiya" panose="00000400000000000000" pitchFamily="2" charset="-78"/>
              </a:rPr>
              <a:t>فروشي الكترونيكي </a:t>
            </a:r>
            <a:endParaRPr lang="fa-IR" sz="3200" b="1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2412932" cy="5429288"/>
          </a:xfrm>
        </p:spPr>
        <p:txBody>
          <a:bodyPr/>
          <a:lstStyle/>
          <a:p>
            <a:pPr algn="ctr">
              <a:buNone/>
            </a:pPr>
            <a:r>
              <a:rPr lang="fa-IR" sz="2400" b="1" dirty="0" smtClean="0">
                <a:cs typeface="B Bardiya" panose="00000400000000000000" pitchFamily="2" charset="-78"/>
              </a:rPr>
              <a:t>بازارهاي الكترونيكي</a:t>
            </a:r>
          </a:p>
          <a:p>
            <a:pPr algn="ctr">
              <a:buNone/>
            </a:pPr>
            <a:endParaRPr lang="en-US" b="1" dirty="0" smtClean="0">
              <a:cs typeface="B Bardiya" panose="00000400000000000000" pitchFamily="2" charset="-78"/>
            </a:endParaRPr>
          </a:p>
          <a:p>
            <a:pPr algn="ctr">
              <a:buNone/>
            </a:pPr>
            <a:r>
              <a:rPr lang="fa-IR" sz="2400" b="1" dirty="0" smtClean="0">
                <a:cs typeface="B Bardiya" panose="00000400000000000000" pitchFamily="2" charset="-78"/>
              </a:rPr>
              <a:t>بازار الكترونيكي  مجموعه اي از فروشگاه هاي  مجزا است كه    همگي تحت يك آدرس اينترنتي، قابل دسترسي اند</a:t>
            </a:r>
            <a:r>
              <a:rPr lang="fa-IR" sz="2400" b="1" dirty="0" smtClean="0">
                <a:solidFill>
                  <a:srgbClr val="B08600"/>
                </a:solidFill>
                <a:cs typeface="B Bardiya" panose="00000400000000000000" pitchFamily="2" charset="-78"/>
              </a:rPr>
              <a:t>.</a:t>
            </a:r>
          </a:p>
          <a:p>
            <a:pPr algn="ctr">
              <a:buNone/>
            </a:pPr>
            <a:endParaRPr lang="en-US" sz="2400" b="1" dirty="0" smtClean="0">
              <a:cs typeface="B Bardiya" panose="00000400000000000000" pitchFamily="2" charset="-78"/>
            </a:endParaRPr>
          </a:p>
          <a:p>
            <a:pPr algn="ctr">
              <a:buNone/>
            </a:pPr>
            <a:r>
              <a:rPr lang="fa-IR" sz="2400" b="1" dirty="0" smtClean="0">
                <a:cs typeface="B Bardiya" panose="00000400000000000000" pitchFamily="2" charset="-78"/>
              </a:rPr>
              <a:t>ايده اصلي يك بازار  الكترونيكي شبيه ايده بازارهاي معمولي است .</a:t>
            </a:r>
            <a:endParaRPr lang="fa-IR" sz="2400" b="1" dirty="0">
              <a:cs typeface="B Bardiy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5129803</TotalTime>
  <Words>186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2  Zar</vt:lpstr>
      <vt:lpstr>Arial</vt:lpstr>
      <vt:lpstr>B Bardiya</vt:lpstr>
      <vt:lpstr>Calibri</vt:lpstr>
      <vt:lpstr>Calibri Light</vt:lpstr>
      <vt:lpstr>Lotus</vt:lpstr>
      <vt:lpstr>Times New Roman</vt:lpstr>
      <vt:lpstr>Wingdings</vt:lpstr>
      <vt:lpstr>Office Theme</vt:lpstr>
      <vt:lpstr>تجارت الکترونیک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مكانيزم هاي خرده  فروشي الكترونيكي </vt:lpstr>
    </vt:vector>
  </TitlesOfParts>
  <Company>http://parnianpc.com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Activated User</dc:creator>
  <cp:lastModifiedBy>Moorche</cp:lastModifiedBy>
  <cp:revision>327</cp:revision>
  <dcterms:created xsi:type="dcterms:W3CDTF">2015-11-26T13:38:49Z</dcterms:created>
  <dcterms:modified xsi:type="dcterms:W3CDTF">2019-06-20T06:12:18Z</dcterms:modified>
</cp:coreProperties>
</file>